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260" r:id="rId5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244D10"/>
    <a:srgbClr val="CCCC00"/>
    <a:srgbClr val="99CC00"/>
    <a:srgbClr val="006600"/>
    <a:srgbClr val="3333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67" autoAdjust="0"/>
  </p:normalViewPr>
  <p:slideViewPr>
    <p:cSldViewPr>
      <p:cViewPr varScale="1">
        <p:scale>
          <a:sx n="81" d="100"/>
          <a:sy n="81" d="100"/>
        </p:scale>
        <p:origin x="151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8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</a:t>
            </a:r>
            <a:r>
              <a:rPr lang="nl-NL" baseline="0" dirty="0"/>
              <a:t> 9 fout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18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19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20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Vraag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vr 24-2-2023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1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1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26" Type="http://schemas.openxmlformats.org/officeDocument/2006/relationships/slide" Target="slide51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5" Type="http://schemas.openxmlformats.org/officeDocument/2006/relationships/slide" Target="slide49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24" Type="http://schemas.openxmlformats.org/officeDocument/2006/relationships/slide" Target="slide47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23" Type="http://schemas.openxmlformats.org/officeDocument/2006/relationships/slide" Target="slide45.xml"/><Relationship Id="rId28" Type="http://schemas.openxmlformats.org/officeDocument/2006/relationships/slide" Target="slide1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Relationship Id="rId22" Type="http://schemas.openxmlformats.org/officeDocument/2006/relationships/slide" Target="slide4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slide" Target="slide2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3" Type="http://schemas.openxmlformats.org/officeDocument/2006/relationships/slide" Target="slide2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30.xml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4" Type="http://schemas.openxmlformats.org/officeDocument/2006/relationships/slide" Target="slide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2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3" Type="http://schemas.openxmlformats.org/officeDocument/2006/relationships/slide" Target="slide3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3" Type="http://schemas.openxmlformats.org/officeDocument/2006/relationships/slide" Target="slide3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39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3" Type="http://schemas.openxmlformats.org/officeDocument/2006/relationships/slide" Target="slide3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slide" Target="slide42.xml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3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slide" Target="slide44.xml"/><Relationship Id="rId3" Type="http://schemas.openxmlformats.org/officeDocument/2006/relationships/slide" Target="slide4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5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4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7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slide" Target="slide48.xml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49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slide" Target="slide50.xml"/><Relationship Id="rId3" Type="http://schemas.openxmlformats.org/officeDocument/2006/relationships/slide" Target="slide4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3" Type="http://schemas.openxmlformats.org/officeDocument/2006/relationships/slide" Target="slide49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5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5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7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5" Type="http://schemas.openxmlformats.org/officeDocument/2006/relationships/slide" Target="slide2.xml"/><Relationship Id="rId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A4E3348-77DA-4A00-A48E-93B504657C3A}"/>
              </a:ext>
            </a:extLst>
          </p:cNvPr>
          <p:cNvSpPr txBox="1"/>
          <p:nvPr/>
        </p:nvSpPr>
        <p:spPr>
          <a:xfrm>
            <a:off x="2915816" y="3114782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1: Biedsysteem 5542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2: Openingen van 12+</a:t>
            </a:r>
            <a:b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</a:b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3: Stayman vanaf 8 punten</a:t>
            </a:r>
          </a:p>
          <a:p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4. Zwakke 2 openingen</a:t>
            </a:r>
          </a:p>
        </p:txBody>
      </p:sp>
      <p:pic>
        <p:nvPicPr>
          <p:cNvPr id="18" name="Graphic 17" descr="Labyrint">
            <a:extLst>
              <a:ext uri="{FF2B5EF4-FFF2-40B4-BE49-F238E27FC236}">
                <a16:creationId xmlns:a16="http://schemas.microsoft.com/office/drawing/2014/main" id="{8F076FB7-D747-4EC8-99A0-4EC3EC5A73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11560" y="2620551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19" name="Graphic 18" descr="Labyrint">
            <a:extLst>
              <a:ext uri="{FF2B5EF4-FFF2-40B4-BE49-F238E27FC236}">
                <a16:creationId xmlns:a16="http://schemas.microsoft.com/office/drawing/2014/main" id="{3684265C-47C8-4376-8D1F-C431844AD4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32240" y="2624889"/>
            <a:ext cx="1778992" cy="1778992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2EB72F75-1F68-4B0B-9496-2396C15FC27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9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86EA2184-BA91-434A-850C-D4B9C723211D}"/>
              </a:ext>
            </a:extLst>
          </p:cNvPr>
          <p:cNvSpPr/>
          <p:nvPr/>
        </p:nvSpPr>
        <p:spPr>
          <a:xfrm>
            <a:off x="3383868" y="4605361"/>
            <a:ext cx="237626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© Bridge Office 2023</a:t>
            </a:r>
            <a:br>
              <a:rPr lang="fr-FR" sz="800" dirty="0"/>
            </a:br>
            <a:r>
              <a:rPr lang="fr-FR" sz="800" dirty="0"/>
              <a:t>Auteur: Thijs Op het Roodt</a:t>
            </a:r>
            <a:endParaRPr lang="nl-NL" sz="800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5" name="Rond diagonale hoek rechthoek 14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bied?</a:t>
            </a:r>
            <a:endParaRPr lang="nl-NL" sz="2400" dirty="0">
              <a:cs typeface="Calibri" panose="020F0502020204030204" pitchFamily="34" charset="0"/>
            </a:endParaRP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5FFF97E6-D379-467D-AA1D-2F0326FAC67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AA6778B0-0F1A-4CF7-A350-137FC289A40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21A9A6-2212-52B9-4F4A-49342068C1C1}"/>
              </a:ext>
            </a:extLst>
          </p:cNvPr>
          <p:cNvSpPr txBox="1"/>
          <p:nvPr/>
        </p:nvSpPr>
        <p:spPr>
          <a:xfrm>
            <a:off x="3076193" y="322752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Samen minimaal 10 troeven. Omdat mijn partner een 6-kaart heeft, moet hij ook minimaal één korte kleur hebben. Is dat ♠, dan kan ik 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slagen en 2♣ slagen afgeven. Dan moet ik er ook nog vanuit gaan dat mijn partner </a:t>
            </a:r>
            <a:r>
              <a:rPr lang="nl-NL" sz="2400" dirty="0">
                <a:solidFill>
                  <a:srgbClr val="FF0000"/>
                </a:solidFill>
              </a:rPr>
              <a:t>♥ </a:t>
            </a:r>
            <a:r>
              <a:rPr lang="nl-NL" sz="2400" dirty="0">
                <a:solidFill>
                  <a:srgbClr val="244D10"/>
                </a:solidFill>
              </a:rPr>
              <a:t>heer heeft. Ik bied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9CA0DAE-80E5-3544-172A-F563EDD3FE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562326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Met deze hand bied ik?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CE61A2D-9127-4B72-8F27-FB0B301A52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09A4D7F-4948-4C13-8AFC-0A61A6265DB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AEB352E-0339-2BE9-BF77-EEC7F42FB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2282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BB95041-5BAB-496E-76CE-68CDC7056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12160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39B4824C-CE86-F3DF-9BD3-9F5436321A4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8ADF1ED3-8452-FB05-6A93-9774BDDF297F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EED61EA-A4F3-6853-CCEC-E48D1CFA052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DF0998EE-AA06-1CD6-F232-43FD11BA0550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5</a:t>
            </a:r>
          </a:p>
        </p:txBody>
      </p:sp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Met deze hand bied ik?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FFF57C4E-D9EE-44D2-99E3-61BC30FCC6C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52D0F433-8A62-4C0B-A63C-1CCA59614C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CDBCF05-5BE1-8693-02BA-9CA8A0922054}"/>
              </a:ext>
            </a:extLst>
          </p:cNvPr>
          <p:cNvSpPr txBox="1"/>
          <p:nvPr/>
        </p:nvSpPr>
        <p:spPr>
          <a:xfrm>
            <a:off x="3076193" y="322752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is zo vaak met deze openingen.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Ondanks dat ik de punten heb, gaat mijn partner de beslissing nemen.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Wanneer mijn partner alleen ♠VB10876 en de tegenpartij start met ♠, dan zie ik de bui al hangen. Gewoon 3♠.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BCAFC96-9584-1D3C-0C55-342C9C772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3927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Met deze hand bied ik?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D89E040-24F1-4464-B1FB-21595EF939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667B5F3-933E-46A0-B4C2-EC5B05CF61A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1E670DD8-854F-52EE-E27A-DC81E5CB6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42478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EE454D2-A8B7-89D2-8F43-C3E24AA459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02490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772E492-BB5C-C100-25A3-F1EC6328BBFC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4♣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4BE4D5B6-7719-B4A9-1EE8-7FF5C254F54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0432B47-C483-A6D2-4BB2-EAFA8789181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978E1EFB-D50B-5A3F-BAE4-B641351DF0BE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6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Met deze hand bied ik?</a:t>
            </a:r>
            <a:endParaRPr lang="nl-NL" sz="2400" dirty="0"/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524D187-1E53-4D38-B3B6-62E9CC8A796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44C9FC2C-094E-4198-85BA-B9B871B1D4A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0C61CC3-AAC0-9137-26D1-1710F0BE2193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Ziet u het al gebeuren. Oost heeft ♠ aas.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West start met een kleine ♠.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Geef dan al bijna zeker 2♠ slagen af.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Ook hier bied ik 3♠.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BB118F0-A067-5F88-4C3F-A2B9BE019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860373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U biedt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28FF6E16-EBB8-4BA5-9A44-431E7C4B9B2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C4BE79D6-CD26-4306-BF74-0F1914D445C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FC27066-9F3F-B40C-3C05-8144CC64C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961367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BC24EED-CEE8-E528-E8E5-562FAC705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17266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A00075E8-CB9D-C6BC-BD4C-669650093B0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F6655B0F-7497-8AB9-8F77-FA91F08BDC5C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0412751-A5AF-92F7-9C6A-AE7602D7D1A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4♣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116D58A-4129-B5F2-B1C8-54302B2741B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22 punten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7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U biedt met deze hand?</a:t>
            </a:r>
            <a:endParaRPr lang="nl-NL" sz="2400" dirty="0"/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86B7E8B-E25B-4170-8761-B5268BBA608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EDBFF3A9-8545-46CC-B266-C1FD147431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F0BB4A3-37B6-5E94-68BF-549FE7B6BC1C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Stel dat mijn partner een 4-kaart ♠ heeft en ik bied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Wat zal mijn partner dan bieden? Precies. 3SA. Biedt hij na mijn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niet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, dan heeft hij een 4-kaart ♠.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Na zijn 3SA bied ik 4</a:t>
            </a:r>
            <a:r>
              <a:rPr lang="nl-NL" sz="2400" dirty="0">
                <a:solidFill>
                  <a:srgbClr val="FF0000"/>
                </a:solidFill>
              </a:rPr>
              <a:t> ♥</a:t>
            </a:r>
            <a:r>
              <a:rPr lang="nl-NL" sz="2400" dirty="0">
                <a:solidFill>
                  <a:srgbClr val="244D10"/>
                </a:solidFill>
              </a:rPr>
              <a:t>. Dus mij  bod is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2FCBFB0-2B2C-B25E-CB82-82A45679E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52179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690ECF5F-2073-43DD-AF17-41902EE7B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A0F296F-D354-4093-B1AC-9BEC12C37DE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B29087E-A309-E3D1-6216-4E8B9A6F4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22500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301251-42ED-F784-4A2D-75B9EE4678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69367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66CF9F63-5627-DF5A-F942-06915E774F9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3761079-CE2B-2A47-C8BB-D9CD7EB2116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36E8CCAB-4CA9-2023-3FF4-6BAC28F9FE26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25D5FC6-F875-C8F8-681A-FF6D767B0E02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22 punten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8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4617E97C-270E-4E60-AF1B-C1A627532ED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C4AF324-6A7D-4293-AE67-8F568D5811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3099F86-E7E5-7F4E-2F41-96D2E851712F}"/>
              </a:ext>
            </a:extLst>
          </p:cNvPr>
          <p:cNvSpPr txBox="1"/>
          <p:nvPr/>
        </p:nvSpPr>
        <p:spPr>
          <a:xfrm>
            <a:off x="3076193" y="3217140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Heeft mijn partner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HVB1098 en west start met een kleine ♠, dan is het te hopen dat de korte kleur van mijn partner ♠ is.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Anders zie ik het donker in. Ik bied 3</a:t>
            </a:r>
            <a:r>
              <a:rPr lang="nl-NL" sz="2400" dirty="0">
                <a:solidFill>
                  <a:srgbClr val="FF0000"/>
                </a:solidFill>
              </a:rPr>
              <a:t> 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699EEE5-3E88-7C7B-D55C-269C1B8CC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51686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Wat gaat u bieden?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568C95E-0B9F-4304-AE05-784FE5146A5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0D60C021-9D6E-4224-AEC9-60954E9BC7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6ED82F89-13F6-CD6F-CB85-3480AE043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55642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47543DE-DEE4-2EB4-09CF-949AB65CE0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1801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5DA8029-42B3-60FD-A269-E02AECF4029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D70ADB6B-BE1B-172B-9E3D-0A8D41FBCAC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CBBD4DED-D7D9-719C-EB10-7B207AE070B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D67ED57F-8DB1-89B9-8F0A-ECF963CF18A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21 punten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40" name="Tekstvak 39">
            <a:extLst>
              <a:ext uri="{FF2B5EF4-FFF2-40B4-BE49-F238E27FC236}">
                <a16:creationId xmlns:a16="http://schemas.microsoft.com/office/drawing/2014/main" id="{1AEBEB07-0D67-41F2-9D90-DEA0E597683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C34D1C93-2990-455C-A021-7A9A720FE8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DDF44F6-8345-4823-A1F6-85CF5046C9C8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9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Wat gaat u bieden?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BBB4D465-4847-4BDA-A4DA-6DF81033D29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AE7B6051-A924-42E6-8666-8D62B7943F5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CCB05DC-0D0E-EF57-00D2-756FCC2F47B4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Partner en ik hebben 10 ♠. Ik mag toch aannemen dat ik daar 6 slagen mee maak.</a:t>
            </a:r>
            <a:br>
              <a:rPr lang="nl-NL" sz="2400" dirty="0">
                <a:solidFill>
                  <a:schemeClr val="bg1"/>
                </a:solidFill>
              </a:rPr>
            </a:br>
            <a:r>
              <a:rPr lang="nl-NL" sz="2400" dirty="0">
                <a:solidFill>
                  <a:schemeClr val="bg1"/>
                </a:solidFill>
              </a:rPr>
              <a:t>Dan maak ik nog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chemeClr val="bg1"/>
                </a:solidFill>
              </a:rPr>
              <a:t>AH en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chemeClr val="bg1"/>
                </a:solidFill>
              </a:rPr>
              <a:t>AH.</a:t>
            </a:r>
            <a:br>
              <a:rPr lang="nl-NL" sz="2400" dirty="0">
                <a:solidFill>
                  <a:schemeClr val="bg1"/>
                </a:solidFill>
              </a:rPr>
            </a:br>
            <a:r>
              <a:rPr lang="nl-NL" sz="2400" dirty="0">
                <a:solidFill>
                  <a:schemeClr val="bg1"/>
                </a:solidFill>
              </a:rPr>
              <a:t>Samen 10 slagen. Dus ik bied STOP: 4♠.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BAA929F-78F1-1299-D964-7945FEBC62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38554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A1064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[Jacoby]. Wat gaat u bieden?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8E7C574F-78AB-4BD9-B20C-4D39D65E7C0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CFB3346A-D867-49FB-ABFF-2C70D726E6A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F067B84-198A-CD7F-CC75-83DD4861DF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18785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43B1574-B0F9-B78F-71EB-67784B34D1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53159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H987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6E051A7B-C9F2-1B81-EB5E-49BA9A5BEE3B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4C2BEA4-D21A-573C-E9B4-22052C7FF26B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45CE1F03-E464-6532-C05F-7322E59AD75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2E319BF-DF61-B93C-01DA-0FC708FDA03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2584" y="148563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1884" y="596942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2180" y="596942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5796" y="596942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1884" y="148534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10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-4116" y="20140"/>
            <a:ext cx="9144000" cy="1006337"/>
          </a:xfrm>
          <a:prstGeom prst="rect">
            <a:avLst/>
          </a:prstGeom>
        </p:spPr>
      </p:pic>
      <p:sp>
        <p:nvSpPr>
          <p:cNvPr id="22" name="Tekstvak 21">
            <a:extLst>
              <a:ext uri="{FF2B5EF4-FFF2-40B4-BE49-F238E27FC236}">
                <a16:creationId xmlns:a16="http://schemas.microsoft.com/office/drawing/2014/main" id="{AB748035-7404-44BD-A4C6-FDE673A9E6F2}"/>
              </a:ext>
            </a:extLst>
          </p:cNvPr>
          <p:cNvSpPr txBox="1"/>
          <p:nvPr/>
        </p:nvSpPr>
        <p:spPr>
          <a:xfrm>
            <a:off x="6993006" y="660047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C1F8BDB6-7C8E-4676-A7F5-C4A89A0BE1B3}"/>
              </a:ext>
            </a:extLst>
          </p:cNvPr>
          <p:cNvSpPr txBox="1"/>
          <p:nvPr/>
        </p:nvSpPr>
        <p:spPr>
          <a:xfrm>
            <a:off x="46684" y="660094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4741C32-992E-C6B8-5201-7468E6BE0CDC}"/>
              </a:ext>
            </a:extLst>
          </p:cNvPr>
          <p:cNvSpPr txBox="1"/>
          <p:nvPr/>
        </p:nvSpPr>
        <p:spPr>
          <a:xfrm>
            <a:off x="3072077" y="324766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Is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slagen en ♣ aas afgeven realistisch?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Mijn partner moet minimaal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aas hebben.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Soms moet je risico’s nemen om ergens te komen. Heeft mijn partner geen </a:t>
            </a:r>
            <a:r>
              <a:rPr lang="nl-NL" sz="2400" dirty="0">
                <a:solidFill>
                  <a:srgbClr val="FF0000"/>
                </a:solidFill>
              </a:rPr>
              <a:t>♥ </a:t>
            </a:r>
            <a:r>
              <a:rPr lang="nl-NL" sz="2400" dirty="0">
                <a:solidFill>
                  <a:srgbClr val="244D10"/>
                </a:solidFill>
              </a:rPr>
              <a:t>aas, dan maar hopen de tegenpartij met ♠ of ♣ start.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STOP: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508B76E-460D-3C6F-1CF6-B9D094F7C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416277"/>
              </p:ext>
            </p:extLst>
          </p:nvPr>
        </p:nvGraphicFramePr>
        <p:xfrm>
          <a:off x="391420" y="326014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H987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23">
            <a:extLst>
              <a:ext uri="{FF2B5EF4-FFF2-40B4-BE49-F238E27FC236}">
                <a16:creationId xmlns:a16="http://schemas.microsoft.com/office/drawing/2014/main" id="{1D7D89BC-F916-FFE4-C48F-1132B4BADA55}"/>
              </a:ext>
            </a:extLst>
          </p:cNvPr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Wat gaat u bieden?</a:t>
            </a:r>
            <a:endParaRPr lang="nl-NL" sz="2400" dirty="0"/>
          </a:p>
        </p:txBody>
      </p:sp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Wat gaat u bieden?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97261458-B3D2-4819-96C1-4D4BE4DDB8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1FA31D6-2FF9-452E-988D-80A2652A3F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B01EB3C-C3DE-4FB7-074C-88C4E0C67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86369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FF72A95-61A0-2821-4EB9-86B61002E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55091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B1042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D7FA422F-7178-FD94-3489-6C1FF9A971C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60E660B-0289-127F-1F84-D15A3BACDD9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32FB12C-5E61-6349-942E-4B098F82A40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CABADFB-F5EF-BF9C-DE13-672657A427E9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♥</a:t>
            </a:r>
            <a:r>
              <a:rPr lang="nl-NL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[Jacoby]. Wat gaat u bieden?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11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74B4F444-1034-47FE-87DE-D6ABC57ACCA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08B257-97DB-4477-A09B-F20FE6E1DC1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BBD6949-E1D2-5F41-CDC4-407BDE81A65B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Gewoon teveel verliezers, om 4♠ te bieden.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Dan maar hopen dat mijn partner wat punten heeft. Ik bied 3♠.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6A1BF57-140A-9128-97E4-5B9C4CE672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344425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B1042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F100D2A1-6C0B-473E-9AED-14629DB4D6C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F6A027F-0C73-486C-8B86-FA699B66C80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2000D98-5629-9C24-8FC3-70F207118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34974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DD4140AD-8CCF-4FDA-52FA-C52D479260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98991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C42ACE0B-AA1A-6918-20C9-C157A4E046F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82641D4-172D-AF14-8289-AC192BD4EB9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A657790-5D85-5F16-5E6F-2FE91AA3D05A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9D0597DC-16B4-058B-4262-AC8755720354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 met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12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19B256E9-28FC-4C0F-8CC9-41B8A67F26C7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1E60AEC-B2D4-4961-91FC-5D75CF858E4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1CCE92D-3B7B-5E77-5917-6CE23C3CB000}"/>
              </a:ext>
            </a:extLst>
          </p:cNvPr>
          <p:cNvSpPr txBox="1"/>
          <p:nvPr/>
        </p:nvSpPr>
        <p:spPr>
          <a:xfrm>
            <a:off x="3076193" y="3240000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Troeven die hebben wij genoeg.</a:t>
            </a:r>
            <a:br>
              <a:rPr lang="nl-NL" sz="2400" dirty="0">
                <a:solidFill>
                  <a:schemeClr val="bg1"/>
                </a:solidFill>
              </a:rPr>
            </a:br>
            <a:r>
              <a:rPr lang="nl-NL" sz="2400" dirty="0">
                <a:solidFill>
                  <a:schemeClr val="bg1"/>
                </a:solidFill>
              </a:rPr>
              <a:t>Start de tegenpartij met ♣, dan krijg ik toch een probleem. Ik bied 3♠.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DCEE6CE-E45E-FB25-1590-1F7931C9A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643262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75A01AAD-4719-4865-83BD-E6B0BC820AB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0A8D59E7-21B0-41FA-A00A-FE1F4B53D69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C5731D32-23E5-EF4D-6A19-A167392A2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04986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7247B1A-B321-DD71-7D15-370BCE14C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3888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1EED36E3-F1CF-E224-A09E-E26350426DA3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704BC073-94B7-1C54-F5A9-2BFAD901706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D27AA5D4-F9D5-750E-9176-DAD1E78B96B3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CCF22CD-396C-C4F6-305A-97E6269B7468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 met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5F2FB8-BDAD-4D79-90F5-6732CDA284CB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6CE2833-B5E8-4336-B6E3-06F1B82E6D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1A100F3-2A65-1366-E9F1-47E177A60068}"/>
              </a:ext>
            </a:extLst>
          </p:cNvPr>
          <p:cNvSpPr txBox="1"/>
          <p:nvPr/>
        </p:nvSpPr>
        <p:spPr>
          <a:xfrm>
            <a:off x="3076193" y="322752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  <a:latin typeface="+mj-lt"/>
              </a:rPr>
              <a:t>Net zo in ieder spel is de uitkomst of de tweede ronde spel bepalend. </a:t>
            </a:r>
            <a:br>
              <a:rPr lang="nl-NL" sz="2400" dirty="0">
                <a:solidFill>
                  <a:srgbClr val="244D10"/>
                </a:solidFill>
                <a:latin typeface="+mj-lt"/>
              </a:rPr>
            </a:br>
            <a:r>
              <a:rPr lang="nl-NL" sz="2400" dirty="0">
                <a:solidFill>
                  <a:srgbClr val="244D10"/>
                </a:solidFill>
                <a:latin typeface="+mj-lt"/>
              </a:rPr>
              <a:t>Wordt niet met </a:t>
            </a:r>
            <a:r>
              <a:rPr lang="nl-NL" sz="2400" dirty="0">
                <a:solidFill>
                  <a:srgbClr val="FF0000"/>
                </a:solidFill>
                <a:latin typeface="+mj-lt"/>
              </a:rPr>
              <a:t>♥</a:t>
            </a:r>
            <a:r>
              <a:rPr lang="nl-NL" sz="2400" dirty="0">
                <a:solidFill>
                  <a:srgbClr val="244D10"/>
                </a:solidFill>
                <a:latin typeface="+mj-lt"/>
              </a:rPr>
              <a:t> gestart, dan heb ik kans dat ik 4♠ maak. </a:t>
            </a:r>
            <a:br>
              <a:rPr lang="nl-NL" sz="2400" dirty="0">
                <a:solidFill>
                  <a:srgbClr val="244D10"/>
                </a:solidFill>
                <a:latin typeface="+mj-lt"/>
              </a:rPr>
            </a:br>
            <a:r>
              <a:rPr lang="nl-NL" sz="2400" dirty="0">
                <a:solidFill>
                  <a:srgbClr val="244D10"/>
                </a:solidFill>
                <a:latin typeface="+mj-lt"/>
              </a:rPr>
              <a:t>Geef </a:t>
            </a:r>
            <a:r>
              <a:rPr lang="nl-NL" sz="2400" dirty="0">
                <a:solidFill>
                  <a:srgbClr val="FF0000"/>
                </a:solidFill>
                <a:latin typeface="+mj-lt"/>
              </a:rPr>
              <a:t>♦</a:t>
            </a:r>
            <a:r>
              <a:rPr lang="nl-NL" sz="2400" dirty="0">
                <a:solidFill>
                  <a:srgbClr val="244D10"/>
                </a:solidFill>
                <a:latin typeface="+mj-lt"/>
              </a:rPr>
              <a:t> aas, ♣ aas en een ♠ af.</a:t>
            </a:r>
            <a:br>
              <a:rPr lang="nl-NL" sz="2400" dirty="0">
                <a:solidFill>
                  <a:srgbClr val="244D10"/>
                </a:solidFill>
                <a:latin typeface="+mj-lt"/>
              </a:rPr>
            </a:br>
            <a:r>
              <a:rPr lang="nl-NL" sz="2400" dirty="0">
                <a:solidFill>
                  <a:srgbClr val="244D10"/>
                </a:solidFill>
                <a:latin typeface="+mj-lt"/>
              </a:rPr>
              <a:t>Toch maar 3♠.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469C11B-EC40-81AC-227E-0C1D298C1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708938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Wat gaat u bieden?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C1454234-55D8-4E79-BC5C-4C866760F67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C4BF18F-8AE4-4C9B-ABBA-E7D5DD280C9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FA239B9-6805-F590-2F56-7D39E1B05B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8009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C2874D0-E5B0-5180-CE2B-5BB7A1EA10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683991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93555EB9-CEE0-62F3-AD78-061DE1858BA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1DAE6CF9-5C8D-DB9E-4A6E-39EB461FED5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E7B75F1-1A63-EA2E-1D65-43AA635C7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1078361A-81E1-7CAE-1754-B1914A911753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21 punten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15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 met deze hand?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4EA9B6B-4C6A-42EB-8142-F9671FB5BA6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CE0EBEB-41A0-4820-9E2F-CBEB497DFC9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31425EEE-EAC7-E004-B33E-A30ADD9C43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00677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2ED81D4-5A0E-CB78-AF6D-07F390A43E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83953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2038445E-ADC9-BD14-23A3-FC7B661ED3D8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7" action="ppaction://hlinksldjump"/>
            <a:extLst>
              <a:ext uri="{FF2B5EF4-FFF2-40B4-BE49-F238E27FC236}">
                <a16:creationId xmlns:a16="http://schemas.microsoft.com/office/drawing/2014/main" id="{F6F4BCCF-F1D8-7502-BD8C-205B2FA9517E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7" action="ppaction://hlinksldjump"/>
            <a:extLst>
              <a:ext uri="{FF2B5EF4-FFF2-40B4-BE49-F238E27FC236}">
                <a16:creationId xmlns:a16="http://schemas.microsoft.com/office/drawing/2014/main" id="{134D9746-F0BE-9AD5-6B99-C17AEE9559B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FCF475F1-58CA-43DE-1B62-8F4589F6887E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21 punten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Wat gaat u bieden?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14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619CDD0D-E04A-4C21-9860-8E986EA6AF4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CA958A94-80FF-406A-8232-C0BBC88AF8A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6CCDF1E8-CCB8-05F7-B78C-8FD17DF94032}"/>
              </a:ext>
            </a:extLst>
          </p:cNvPr>
          <p:cNvSpPr txBox="1"/>
          <p:nvPr/>
        </p:nvSpPr>
        <p:spPr>
          <a:xfrm>
            <a:off x="3076193" y="3240000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Echt een hand, als je er naar kijkt dan denk je WOW!! Maar overschat ze niet.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Ook uw 4333 verdeling is in troef niet zo mooi.  Ik bied met deze hand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C2234EE-630D-FDEB-9430-581119035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009299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n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n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Wat biedt u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2F4BA52-62F9-44E7-AB23-257871BB586C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B1484BE-1B60-4F50-8BB3-CB5D6FBF70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BFE76EE-2BC3-1DC1-E0D6-34CD25C11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792704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8141E66-7B43-8338-16A3-FCCDD3605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10831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5B71A2BB-1797-52C0-C03D-55E6CF55E2F7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3BEF4AA-4B29-959D-21EF-88F3EBB1C410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6549100-5CAE-FF9D-63D6-0840A7C2669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3939EEA8-5744-C83D-391C-ECBB22974022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15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Wat biedt u met deze hand?</a:t>
            </a:r>
            <a:endParaRPr lang="nl-NL" sz="2400" dirty="0"/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1F5BB0AC-2A33-4E3D-B183-41E85AA9182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9ECCFF86-F4B1-4683-8F21-D3EDD60A84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965DFEB3-4F2B-9DA7-6AE7-164637AF26F2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Wanneer mijn partner Stayman biedt, dan vraagt hij of ik een 4-kaart in een hoge kleur heb. Die heb ik. Dus die bied ik ook.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0A862ED-F1CF-8D69-3545-544BAF09E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119937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D0F8FA23-C206-47D0-B359-682199DDE79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5B1241C-1EA1-4870-BBD0-86500813C96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4C803AFF-1DE1-B944-6DAA-2CED8A5E5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106320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5D61C845-0027-ACA8-33A1-22CC5505E8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230882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48261CBE-2CCD-0899-B333-BAD4381FB8E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C8745778-78DA-B1D1-CAF4-9C15A4A7C346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173FCE4B-65B9-12B3-BD21-9F67D76E44B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7C2EBC6-4470-E082-CA9A-ACEF179C57C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16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biedt?</a:t>
            </a:r>
            <a:endParaRPr lang="nl-NL" sz="2400" dirty="0"/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90C3EAFA-AB7D-40B2-8F56-634C7FA2736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4F4E62D-5907-4452-BD62-3C52248575F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CA3E332-DA0E-E7B0-39B4-E5C7FD07D823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Het aantal topslagen in deze hand zijn  gewoon te weinig om meteen de manche te bieden. Daarom bied ik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A33C22D-EBF8-B615-6ECE-F247C6053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20791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VB10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DE8CDFE5-5A2D-4006-BEDA-890538DD0B2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47C021E-B98A-43A0-AD7F-64442C9E4FB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0623278-823A-42FE-05F5-7DB9C9588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199932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3♣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858A5D-5E11-7171-ECCC-14F7860A6B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204334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E7D5726-7A64-177A-10F3-2E357192F47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67A2448-E4F9-6E74-FA04-28A1FE9E718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FAE5504F-600E-27C5-1B02-83417BA8951C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F56E496-A316-45C7-9A56-55F8D9148D7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17</a:t>
            </a:r>
          </a:p>
        </p:txBody>
      </p:sp>
      <p:sp>
        <p:nvSpPr>
          <p:cNvPr id="20" name="Rond diagonale hoek rechthoek 19"/>
          <p:cNvSpPr/>
          <p:nvPr/>
        </p:nvSpPr>
        <p:spPr>
          <a:xfrm>
            <a:off x="396464" y="2304000"/>
            <a:ext cx="8352000" cy="79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Ik bied met deze hand?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E93CC8C3-A58E-41B2-A09F-5D9FA5FB016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363E73BA-0115-474D-8B09-0910459AB9C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B05868-EB5B-1E68-FB1D-EF6A5C37766F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moet gewoon antwoorden op wat mijn partner vraagt. Ik heb een 4-kaart hoog en die bied ik dan ook. 3♠.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8E29FB0-1402-ACF8-1370-507624916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096013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8B21F456-AF54-4CDC-8DCB-900B7AC4E68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94429E7-FCD6-42D7-B832-A2DB1EF2FC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F1E4605C-879B-185B-63CD-55B49D2B0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19674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37D776D-5F5B-016D-0ECE-956FABD382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6616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D159B8F2-7B97-75B5-8888-4E4F6B6A267D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0BE0384C-2582-E5FF-6B0B-6EBBF5C597F9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4EEA7E6-2D72-AE91-1345-373AFBC44B7D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E5C5C8E0-F2BD-EDB8-7BAD-58ED61D2B52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18</a:t>
            </a:r>
          </a:p>
        </p:txBody>
      </p:sp>
      <p:sp>
        <p:nvSpPr>
          <p:cNvPr id="19" name="Rond diagonale hoek rechthoek 18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616E090E-042A-44B3-9447-A3898F6999E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8BA186D-CB1E-445B-B592-CD0491A146D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1F511508-2B35-9179-7486-AF79FE6D8DD5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Wanneer ik meteen de manche bied en er wordt gestart met ♠, dan heb ik al een probleem.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Hoe zitten de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en hoe zitten de ♣.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3♠.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7A8B1DB-6C48-8D5C-766A-FE7DBDB0E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597055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465851B9-59FD-43FE-A893-1F499E56ABA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89EF0731-9D49-45AC-8EDB-54C8E25AC8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E13F7AD0-40AC-3DD9-6E19-5254D85552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854890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78FFB21-8FE6-3F9D-2661-FAE03265A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946370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8BCF8E0F-0037-50BA-E7BE-B84A703A16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BDC56581-E849-10F0-B036-E60F9E6732D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1CDA7F38-D85E-8A31-3CE2-2B6E23A94231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61B2DA5-BCB7-7B4A-4863-63488F8D90A4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21 punten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465495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4" name="Rond diagonale hoek rechthoek 13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Rond diagonale hoek rechthoek 1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 met deze hand?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1B539C85-681B-409F-BE8C-538A7C07BCF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B1202D6-1AEE-4CD1-B439-28C1B20ECD0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00AE2CD-1456-36CB-672F-5AC5365F8063}"/>
              </a:ext>
            </a:extLst>
          </p:cNvPr>
          <p:cNvSpPr txBox="1"/>
          <p:nvPr/>
        </p:nvSpPr>
        <p:spPr>
          <a:xfrm>
            <a:off x="3076193" y="3236950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distributie 23 punten.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Maar tel de verliezers eens.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3♠, 2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en 2♣ slagen.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Stel dat partner alleen </a:t>
            </a:r>
            <a:r>
              <a:rPr lang="nl-NL" sz="2400" dirty="0">
                <a:solidFill>
                  <a:srgbClr val="FF0000"/>
                </a:solidFill>
              </a:rPr>
              <a:t>♥ </a:t>
            </a:r>
            <a:r>
              <a:rPr lang="nl-NL" sz="2400" dirty="0">
                <a:solidFill>
                  <a:srgbClr val="244D10"/>
                </a:solidFill>
              </a:rPr>
              <a:t>B108765 heeft, dan wordt het nog moeilijk om 4</a:t>
            </a:r>
            <a:r>
              <a:rPr lang="nl-NL" sz="2400" dirty="0">
                <a:solidFill>
                  <a:srgbClr val="FF0000"/>
                </a:solidFill>
              </a:rPr>
              <a:t> ♥</a:t>
            </a:r>
            <a:r>
              <a:rPr lang="nl-NL" sz="2400" dirty="0">
                <a:solidFill>
                  <a:srgbClr val="244D10"/>
                </a:solidFill>
              </a:rPr>
              <a:t> te maken. Daarom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467CA7B-F768-DDED-144D-D6BA2E1E46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104818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19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6DAA32C7-37A8-4B59-96A6-EE6F612E6F1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DD64CEB-890A-45AB-A3A2-EFC684A78C2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1A7C1E1-AB63-BC37-61C7-B5732EAB59F8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Ook met deze hand laat ik mijn partner beslissen of het de manche moet worden.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3♠.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C82CA85-8F96-8A6B-F8D1-E8CE057B56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648035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B35110D5-630A-4F14-9151-2AFD5BE57F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EEEE9B2-AEA7-4778-AB68-8211C049EE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90749DA8-65E4-A59E-42DD-E6AEA4D2A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90583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C914365-B3C3-CDE3-8A65-1BCB602213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33797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F65D2B62-F6CD-A8BD-430A-77094CFBE16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0DFD4205-3605-A28A-F418-A1A0FB1A2E6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2AFD74B0-3FF3-9270-476C-76CEE79CA69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AF80C1FE-6A63-AB7E-634E-B07E2DA3A7D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21 punten</a:t>
            </a:r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20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2CADD49-D671-416C-9622-EBC31FE84F20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2231FBE8-0A9F-4802-B26F-FFCEAE4451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B527912-C844-8BE5-B14F-7EF585E2CF26}"/>
              </a:ext>
            </a:extLst>
          </p:cNvPr>
          <p:cNvSpPr txBox="1"/>
          <p:nvPr/>
        </p:nvSpPr>
        <p:spPr>
          <a:xfrm>
            <a:off x="3076193" y="3227523"/>
            <a:ext cx="5671807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Mijn 4333 verdeling laat mij beslissen om niet de manche te bieden. Ik bied 3♠.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0BE692F1-464F-57A2-FFB4-BF5C6B5455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359052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5DFE9AB-9BBC-48CC-BC25-442F279B51D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8E1CB44-791D-49BA-9DAE-FB71264B323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766D640-B17D-5B28-6164-91F50AC55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18004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17F03FF-C2A0-7939-A9BB-9FE7B1793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40651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1F807B3F-CA15-2BE3-713D-D599F162B9F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♠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FB6CD921-39EB-60EF-A2C1-1D11C8C8BA1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DA8B44DE-2CFD-BE1F-AFDC-E40B15459395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405DB804-FE30-4945-D554-A2BE03BCF29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21 punten</a:t>
            </a:r>
          </a:p>
        </p:txBody>
      </p:sp>
    </p:spTree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21</a:t>
            </a:r>
          </a:p>
        </p:txBody>
      </p:sp>
      <p:sp>
        <p:nvSpPr>
          <p:cNvPr id="18" name="Rond diagonale hoek rechthoek 17"/>
          <p:cNvSpPr/>
          <p:nvPr/>
        </p:nvSpPr>
        <p:spPr>
          <a:xfrm>
            <a:off x="396464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10785CD0-87CE-459D-914D-BC7B0FF895EE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07DC07A-1376-44EC-8E41-59C02E1968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7A5FF37-1A25-8F62-33F4-573A4F2E609A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Met ♠AH5 ga ik er van uit dat ik 6 ♠ slagen maak. Dan maak ik ook 3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slagen en 1 ♣ slag. Daarom bied ik STOP: 4♠.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943DE787-4C79-1BBC-FDDC-11AA8CB4C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216382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7" name="Afbeelding 16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8920EA92-4D06-47DB-BFE5-DB41A418C016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0FC7BD8-A445-41BB-B34A-3BAC7E3ABEB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D3C598E-6CB9-D15E-43AD-5E80EFC803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653319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785009F-8252-8F35-BC5C-CCB57F2DC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99067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HV43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A3583F1-8A5F-9919-C3CC-0318244C2361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27F1D07D-1021-C0F0-AC5A-9847ECD54231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48C490EB-7F17-12CE-8736-A89C719A47D0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BD33FCD2-F99F-1F57-C7E6-2220DB80C355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22 punten</a:t>
            </a:r>
          </a:p>
        </p:txBody>
      </p:sp>
    </p:spTree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22</a:t>
            </a:r>
          </a:p>
        </p:txBody>
      </p:sp>
      <p:pic>
        <p:nvPicPr>
          <p:cNvPr id="16" name="Afbeelding 15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244FBE17-E5D8-4A57-94D4-6C7CA7B1CE2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9EECA34B-BA75-4ECD-A40D-868C401F54E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9FCC2DF-FCEA-CC1D-B906-8C22D11A004F}"/>
              </a:ext>
            </a:extLst>
          </p:cNvPr>
          <p:cNvSpPr txBox="1"/>
          <p:nvPr/>
        </p:nvSpPr>
        <p:spPr>
          <a:xfrm>
            <a:off x="3076193" y="3227523"/>
            <a:ext cx="5671807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ben altijd een positief mens, maar wordt ook regelmatig terug gefloten. Ik denk dat mijn partner niet blij zal zijn, wanneer ik met deze hand de manche zou bieden.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Stel hij heeft 0 punten.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987542. Oeps!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bied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6A84896-BA5F-D1AB-E570-04B7648AF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013083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HV43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7845A662-8280-4CE3-9CF5-B862B54B24CD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DA90E19E-20DC-43DB-A8A3-1ADF6DC2A30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05AE29A3-B2A7-F632-1500-1CE27C94C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613000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A8FD2CA-53F4-49E7-68AE-DDE8578DE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698559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CBBD671A-1194-40ED-71EF-A07037991326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EDA0BA7A-DB9D-D0FB-BAAB-E5F9ECC9D21D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A6259ABE-7FFA-FA5D-7C07-8C5E8C67F3CF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E622BAD9-B1CC-57FC-FAF2-5F0DF56A9E61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23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F1B3FFF5-DF74-422C-A918-2B11A3CF8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4B7BDEF4-9F61-4E9B-896A-3E7AB5204F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B1729E3-EF83-548A-001F-101D1CC12608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Bridge is tellen. Ik maak 3 ♣ slagen, 2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slagen en vermoedelijk 5 schoppen slagen.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Ik ga voor STOP: 4♠. 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38A9477D-2D4C-AA18-0CDD-0DAF917E0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257168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  <a:cs typeface="Arial" panose="020B0604020202020204" pitchFamily="34" charset="0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  <a:cs typeface="Arial" panose="020B0604020202020204" pitchFamily="34" charset="0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AHV82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8E7A24C-DC1B-46B7-ADCD-DFE068365C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B8A072A-75D1-4C4B-A769-14E1AA6003A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DCA22DED-70E2-4C95-B76F-A9C90CA39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29502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AFF4E8F3-F340-C105-5904-3DC1CC508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19008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A54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04EDF5D3-632C-C887-E620-6C4C6D34DD4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4</a:t>
            </a:r>
            <a:r>
              <a:rPr lang="nl-NL" sz="2400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C84D6C8-EB41-4701-B59E-210122CAAB57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3SA</a:t>
            </a:r>
          </a:p>
        </p:txBody>
      </p:sp>
      <p:sp>
        <p:nvSpPr>
          <p:cNvPr id="6" name="Rond diagonale hoek rechthoek 20">
            <a:hlinkClick r:id="rId4" action="ppaction://hlinksldjump"/>
            <a:extLst>
              <a:ext uri="{FF2B5EF4-FFF2-40B4-BE49-F238E27FC236}">
                <a16:creationId xmlns:a16="http://schemas.microsoft.com/office/drawing/2014/main" id="{5A009092-A15E-A92D-81C1-C59631E20D9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3</a:t>
            </a:r>
            <a:r>
              <a:rPr lang="nl-NL" sz="2400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68D6D85-755B-31C0-6242-CF2C92EA5BBD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 met deze hand?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BFDC6211-E226-4060-A5C7-C4091F9A383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5E2E9CFA-D91B-4579-A154-CB4DD848331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AC274E60-4A84-4BF3-2BA9-8B6EAF1CB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46865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1CC37E2-4F8D-2989-3CBD-FFC6010E7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819098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  <a:endParaRPr lang="nl-N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8" action="ppaction://hlinksldjump"/>
            <a:extLst>
              <a:ext uri="{FF2B5EF4-FFF2-40B4-BE49-F238E27FC236}">
                <a16:creationId xmlns:a16="http://schemas.microsoft.com/office/drawing/2014/main" id="{3A8C1E2E-584C-A6D5-80FA-C6F931B32582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5" name="Rond diagonale hoek rechthoek 19">
            <a:hlinkClick r:id="rId4" action="ppaction://hlinksldjump"/>
            <a:extLst>
              <a:ext uri="{FF2B5EF4-FFF2-40B4-BE49-F238E27FC236}">
                <a16:creationId xmlns:a16="http://schemas.microsoft.com/office/drawing/2014/main" id="{AB94ACC5-6E49-C71D-E4B1-D19C14AFB083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0D9410A8-025E-F870-933B-CC679E26506B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4313778-14B2-27B7-87B0-BB08804063B6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21 punten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24</a:t>
            </a:r>
          </a:p>
        </p:txBody>
      </p:sp>
      <p:sp>
        <p:nvSpPr>
          <p:cNvPr id="21" name="Rond diagonale hoek rechthoek 20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♥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571BF70A-5FC6-459A-9079-284611A47AA2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37541121-A48B-4C62-9D88-F78F66546FE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40B4421-8562-22DE-1E3D-7E792A810E13}"/>
              </a:ext>
            </a:extLst>
          </p:cNvPr>
          <p:cNvSpPr txBox="1"/>
          <p:nvPr/>
        </p:nvSpPr>
        <p:spPr>
          <a:xfrm>
            <a:off x="3076193" y="3227523"/>
            <a:ext cx="5671807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Ik heb 2 ♠ verliezers, 1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verliezer en eventueel 1 ♣ verliezer. Dan ben ik, wanneer ik geen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 afgeef in 4 toch down. Nee. Ik bied 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83B242FE-B581-2611-6286-1972E4DEC8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204790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A54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4E55A23-5242-46CA-A092-4EF444A713EA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B19AED11-FF45-42A1-8A92-FC6367AB03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54F64021-35F5-0567-3887-138596889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735803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1E74B104-D726-E285-CC2A-DABC4432A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036266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D33A25ED-80BB-A534-682C-F667EA3CFAC0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12CA1670-6A30-C103-4BAA-97535E7A26CA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F359CB27-A5A2-AC45-96A3-8A60CC4D9457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7" name="Rond diagonale hoek rechthoek 23">
            <a:extLst>
              <a:ext uri="{FF2B5EF4-FFF2-40B4-BE49-F238E27FC236}">
                <a16:creationId xmlns:a16="http://schemas.microsoft.com/office/drawing/2014/main" id="{402ED384-EF7B-61AD-7B9B-706BC1756799}"/>
              </a:ext>
            </a:extLst>
          </p:cNvPr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3AA145AF-32DB-FF71-BD43-3C8E24F5E83B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22 punten</a:t>
            </a:r>
          </a:p>
        </p:txBody>
      </p:sp>
    </p:spTree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867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egoe UI Symbol" panose="020B0502040204020203" pitchFamily="34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U biedt met deze hand?	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25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41EE9949-13BA-4B08-8EAF-B7FD0C0BE3A3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0E358410-CEF4-4025-B759-8E06CB75357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A90D82C-D9BE-B522-6744-C4E5788041F2}"/>
              </a:ext>
            </a:extLst>
          </p:cNvPr>
          <p:cNvSpPr txBox="1"/>
          <p:nvPr/>
        </p:nvSpPr>
        <p:spPr>
          <a:xfrm>
            <a:off x="3076193" y="3227523"/>
            <a:ext cx="5671807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Maak vermoedelijk 1 ♠ slag, 2 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slagen en 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2 ♣ slagen. Dan hoef ik maar 5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slagen te maken voor de manche. STOP: 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.</a:t>
            </a:r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14A9AB70-14A2-8481-31E8-E8177F993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624404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AHB2</a:t>
                      </a:r>
                      <a:endParaRPr lang="nl-NL" sz="2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rode vraagnummers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4DB51A72-9430-43BC-A94B-66A172431F5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F73579F-5751-493E-B10F-E5587C170F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AAEB303-B318-4DED-B80B-74CBEB9A72AD}"/>
              </a:ext>
            </a:extLst>
          </p:cNvPr>
          <p:cNvSpPr txBox="1"/>
          <p:nvPr/>
        </p:nvSpPr>
        <p:spPr>
          <a:xfrm>
            <a:off x="396000" y="1120089"/>
            <a:ext cx="8564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Serie 4 - Les 9</a:t>
            </a:r>
            <a:endParaRPr lang="nl-NL" sz="6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613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 met deze hand?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2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0D314902-B790-44DB-AADE-6BD794A01BD5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F914BCEB-0A63-40CF-AE79-B28438F5C09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3A1532B-0690-7C9D-00E4-D3E13E1204C1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Ook nu is het weer slagen tellen. Ik kan ook van de andere kant gaan tellen.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Maken zal ik vermoedelijk 5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maar maximaal 6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slagen, 1</a:t>
            </a:r>
            <a:r>
              <a:rPr lang="nl-NL" sz="2400" dirty="0">
                <a:solidFill>
                  <a:srgbClr val="FF0000"/>
                </a:solidFill>
              </a:rPr>
              <a:t>♦</a:t>
            </a:r>
            <a:r>
              <a:rPr lang="nl-NL" sz="2400" dirty="0">
                <a:solidFill>
                  <a:srgbClr val="244D10"/>
                </a:solidFill>
              </a:rPr>
              <a:t> slag en 2♣ slagen.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Dus maximaal 9 slagen. Ik bied 3</a:t>
            </a:r>
            <a:r>
              <a:rPr lang="nl-NL" sz="2400" dirty="0">
                <a:solidFill>
                  <a:srgbClr val="FF0000"/>
                </a:solidFill>
              </a:rPr>
              <a:t> ♥</a:t>
            </a:r>
            <a:r>
              <a:rPr lang="nl-NL" sz="2400" dirty="0">
                <a:solidFill>
                  <a:srgbClr val="244D10"/>
                </a:solidFill>
              </a:rPr>
              <a:t>. 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E8178EC8-1193-39FE-119A-61419D0C6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313299"/>
              </p:ext>
            </p:extLst>
          </p:nvPr>
        </p:nvGraphicFramePr>
        <p:xfrm>
          <a:off x="395536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AH943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U biedt met deze hand?</a:t>
            </a:r>
            <a:endParaRPr lang="nl-NL" sz="2400" dirty="0"/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BF4A1695-044C-4EC6-96BE-8F364EFC6DFF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33306EE-138A-4434-ABA5-DD43C2162B8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760C1F71-A4B0-38B4-FD70-645F40CEA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098161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chemeClr val="bg1"/>
                          </a:solidFill>
                        </a:rPr>
                        <a:t>♣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951858E7-2507-9DE7-91A1-1FBA641F44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877133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4C622079-7AAA-3E3D-2654-546D2737A584}"/>
              </a:ext>
            </a:extLst>
          </p:cNvPr>
          <p:cNvSpPr/>
          <p:nvPr/>
        </p:nvSpPr>
        <p:spPr>
          <a:xfrm>
            <a:off x="67320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4♠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40D738D0-457C-E9BB-27AB-65BC13814644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3♠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9FCF2293-7AAF-C140-4B2C-B5A193041FF2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B2304E0-67C9-39E9-966A-B2D0F9AE454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22 punten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74000" y="1465495"/>
            <a:ext cx="6552000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8" name="Rond diagonale hoek rechthoek 7"/>
          <p:cNvSpPr/>
          <p:nvPr/>
        </p:nvSpPr>
        <p:spPr>
          <a:xfrm>
            <a:off x="396000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♣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[Stayman]. U biedt met deze hand?</a:t>
            </a:r>
            <a:endParaRPr lang="nl-NL" sz="2400" dirty="0"/>
          </a:p>
        </p:txBody>
      </p:sp>
      <p:sp>
        <p:nvSpPr>
          <p:cNvPr id="13" name="Rond diagonale hoek rechthoek 12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3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09E2193E-992A-42D3-9F07-06AAE849AA98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53EF1F22-6774-4734-BE33-5992A15D75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F4451CAE-C0BE-1882-E7F6-71C535483EF6}"/>
              </a:ext>
            </a:extLst>
          </p:cNvPr>
          <p:cNvSpPr txBox="1"/>
          <p:nvPr/>
        </p:nvSpPr>
        <p:spPr>
          <a:xfrm>
            <a:off x="3076193" y="3227523"/>
            <a:ext cx="5671807" cy="19389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400" dirty="0">
                <a:solidFill>
                  <a:srgbClr val="244D10"/>
                </a:solidFill>
              </a:rPr>
              <a:t>Loop niet te hard van stapel. Want stel dat uw partner een 4-kaart 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r>
              <a:rPr lang="nl-NL" sz="2400" dirty="0">
                <a:solidFill>
                  <a:srgbClr val="244D10"/>
                </a:solidFill>
              </a:rPr>
              <a:t> heeft.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Punten zijn er genoeg. Maar heeft u geen fit in de ♠, dan moet het 3SA worden.</a:t>
            </a:r>
            <a:br>
              <a:rPr lang="nl-NL" sz="2400" dirty="0">
                <a:solidFill>
                  <a:srgbClr val="244D10"/>
                </a:solidFill>
              </a:rPr>
            </a:br>
            <a:r>
              <a:rPr lang="nl-NL" sz="2400" dirty="0">
                <a:solidFill>
                  <a:srgbClr val="244D10"/>
                </a:solidFill>
              </a:rPr>
              <a:t>Daarom bied ik 3♠.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7D5B985-621B-D7A3-DA3A-08833CC2D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470361"/>
              </p:ext>
            </p:extLst>
          </p:nvPr>
        </p:nvGraphicFramePr>
        <p:xfrm>
          <a:off x="416365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A632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AHV7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A53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nd diagonale hoek rechthoek 23"/>
          <p:cNvSpPr/>
          <p:nvPr/>
        </p:nvSpPr>
        <p:spPr>
          <a:xfrm>
            <a:off x="395536" y="2304000"/>
            <a:ext cx="8352000" cy="792000"/>
          </a:xfrm>
          <a:prstGeom prst="round2DiagRect">
            <a:avLst/>
          </a:prstGeom>
          <a:solidFill>
            <a:srgbClr val="00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Ik open 2 SA. Partner 3</a:t>
            </a:r>
            <a:r>
              <a:rPr lang="nl-NL" sz="24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♦</a:t>
            </a:r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[Jacoby]. Ik bied?</a:t>
            </a:r>
            <a:endParaRPr lang="nl-NL" sz="2400" dirty="0">
              <a:cs typeface="Calibri" panose="020F0502020204030204" pitchFamily="34" charset="0"/>
            </a:endParaRPr>
          </a:p>
        </p:txBody>
      </p:sp>
      <p:sp>
        <p:nvSpPr>
          <p:cNvPr id="29" name="Rond diagonale hoek rechthoek 28"/>
          <p:cNvSpPr/>
          <p:nvPr/>
        </p:nvSpPr>
        <p:spPr>
          <a:xfrm>
            <a:off x="396000" y="14652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Vraag 4</a:t>
            </a:r>
          </a:p>
        </p:txBody>
      </p:sp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8C0A76BD-55BF-4494-B825-95185213DDF1}"/>
              </a:ext>
            </a:extLst>
          </p:cNvPr>
          <p:cNvSpPr txBox="1"/>
          <p:nvPr/>
        </p:nvSpPr>
        <p:spPr>
          <a:xfrm>
            <a:off x="6997122" y="6580336"/>
            <a:ext cx="213471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50" dirty="0"/>
              <a:t>© Bridge Office - Serie 4 - Les 9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2EB5C8E7-477D-4FBB-AB4C-7D401A1209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- Serie 4 - Les 9</a:t>
            </a:r>
          </a:p>
        </p:txBody>
      </p:sp>
      <p:graphicFrame>
        <p:nvGraphicFramePr>
          <p:cNvPr id="2" name="Tabel 3">
            <a:extLst>
              <a:ext uri="{FF2B5EF4-FFF2-40B4-BE49-F238E27FC236}">
                <a16:creationId xmlns:a16="http://schemas.microsoft.com/office/drawing/2014/main" id="{8AA6534F-6093-2451-FEA5-7A0D90EE0F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035148"/>
              </p:ext>
            </p:extLst>
          </p:nvPr>
        </p:nvGraphicFramePr>
        <p:xfrm>
          <a:off x="384744" y="3240000"/>
          <a:ext cx="3478512" cy="2199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69628">
                  <a:extLst>
                    <a:ext uri="{9D8B030D-6E8A-4147-A177-3AD203B41FA5}">
                      <a16:colId xmlns:a16="http://schemas.microsoft.com/office/drawing/2014/main" val="970710330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294083668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877207033"/>
                    </a:ext>
                  </a:extLst>
                </a:gridCol>
                <a:gridCol w="869628">
                  <a:extLst>
                    <a:ext uri="{9D8B030D-6E8A-4147-A177-3AD203B41FA5}">
                      <a16:colId xmlns:a16="http://schemas.microsoft.com/office/drawing/2014/main" val="35660148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Noord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Oost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Zuid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West</a:t>
                      </a:r>
                    </a:p>
                  </a:txBody>
                  <a:tcPr>
                    <a:solidFill>
                      <a:srgbClr val="00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163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2SA</a:t>
                      </a:r>
                      <a:endParaRPr lang="nl-N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3</a:t>
                      </a:r>
                      <a:r>
                        <a:rPr lang="nl-NL" sz="2400" dirty="0">
                          <a:solidFill>
                            <a:srgbClr val="FF0000"/>
                          </a:solidFill>
                        </a:rPr>
                        <a:t>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820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0437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611722"/>
                  </a:ext>
                </a:extLst>
              </a:tr>
              <a:tr h="363855"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48299"/>
                  </a:ext>
                </a:extLst>
              </a:tr>
            </a:tbl>
          </a:graphicData>
        </a:graphic>
      </p:graphicFrame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170FCC4-0C0A-886C-7E80-FB3FEF496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26665"/>
              </p:ext>
            </p:extLst>
          </p:nvPr>
        </p:nvGraphicFramePr>
        <p:xfrm>
          <a:off x="4031020" y="3240000"/>
          <a:ext cx="2499451" cy="1828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57065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42386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♠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♥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AV108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rgbClr val="C00000"/>
                          </a:solidFill>
                          <a:latin typeface="+mj-lt"/>
                        </a:rPr>
                        <a:t>♦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HB63</a:t>
                      </a:r>
                      <a:endParaRPr lang="nl-N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latin typeface="+mj-lt"/>
                        </a:rPr>
                        <a:t>♣</a:t>
                      </a:r>
                    </a:p>
                  </a:txBody>
                  <a:tcPr marL="75570" marR="755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4" name="Rond diagonale hoek rechthoek 18">
            <a:hlinkClick r:id="rId4" action="ppaction://hlinksldjump"/>
            <a:extLst>
              <a:ext uri="{FF2B5EF4-FFF2-40B4-BE49-F238E27FC236}">
                <a16:creationId xmlns:a16="http://schemas.microsoft.com/office/drawing/2014/main" id="{029298BB-1156-BD6A-7213-A61000EF3169}"/>
              </a:ext>
            </a:extLst>
          </p:cNvPr>
          <p:cNvSpPr/>
          <p:nvPr/>
        </p:nvSpPr>
        <p:spPr>
          <a:xfrm>
            <a:off x="6735600" y="376200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</a:p>
        </p:txBody>
      </p:sp>
      <p:sp>
        <p:nvSpPr>
          <p:cNvPr id="5" name="Rond diagonale hoek rechthoek 19">
            <a:hlinkClick r:id="rId8" action="ppaction://hlinksldjump"/>
            <a:extLst>
              <a:ext uri="{FF2B5EF4-FFF2-40B4-BE49-F238E27FC236}">
                <a16:creationId xmlns:a16="http://schemas.microsoft.com/office/drawing/2014/main" id="{2007A74F-DE02-3BEF-22E4-63605576A312}"/>
              </a:ext>
            </a:extLst>
          </p:cNvPr>
          <p:cNvSpPr/>
          <p:nvPr/>
        </p:nvSpPr>
        <p:spPr>
          <a:xfrm>
            <a:off x="6732000" y="3239631"/>
            <a:ext cx="1947351" cy="432000"/>
          </a:xfrm>
          <a:prstGeom prst="round2Diag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3SA</a:t>
            </a:r>
          </a:p>
        </p:txBody>
      </p:sp>
      <p:sp>
        <p:nvSpPr>
          <p:cNvPr id="6" name="Rond diagonale hoek rechthoek 20">
            <a:hlinkClick r:id="rId8" action="ppaction://hlinksldjump"/>
            <a:extLst>
              <a:ext uri="{FF2B5EF4-FFF2-40B4-BE49-F238E27FC236}">
                <a16:creationId xmlns:a16="http://schemas.microsoft.com/office/drawing/2014/main" id="{BED64764-D687-2B73-C159-B7E6A01BD119}"/>
              </a:ext>
            </a:extLst>
          </p:cNvPr>
          <p:cNvSpPr/>
          <p:nvPr/>
        </p:nvSpPr>
        <p:spPr>
          <a:xfrm>
            <a:off x="6732000" y="4288667"/>
            <a:ext cx="1947351" cy="432000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400" dirty="0">
                <a:solidFill>
                  <a:schemeClr val="bg1"/>
                </a:solidFill>
              </a:rPr>
              <a:t>4</a:t>
            </a:r>
            <a:r>
              <a:rPr lang="nl-NL" sz="2400" dirty="0">
                <a:solidFill>
                  <a:srgbClr val="FF0000"/>
                </a:solidFill>
              </a:rPr>
              <a:t>♥</a:t>
            </a:r>
            <a:endParaRPr lang="nl-NL" sz="2400" dirty="0">
              <a:solidFill>
                <a:srgbClr val="C00000"/>
              </a:solidFill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C8DA6D1D-8FEC-6E78-40B1-ADFAB8787DDA}"/>
              </a:ext>
            </a:extLst>
          </p:cNvPr>
          <p:cNvSpPr/>
          <p:nvPr/>
        </p:nvSpPr>
        <p:spPr>
          <a:xfrm>
            <a:off x="4031020" y="5081422"/>
            <a:ext cx="2499451" cy="365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20 punten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783</TotalTime>
  <Words>4422</Words>
  <Application>Microsoft Office PowerPoint</Application>
  <PresentationFormat>Diavoorstelling (4:3)</PresentationFormat>
  <Paragraphs>1274</Paragraphs>
  <Slides>53</Slides>
  <Notes>52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53</vt:i4>
      </vt:variant>
    </vt:vector>
  </HeadingPairs>
  <TitlesOfParts>
    <vt:vector size="58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766</cp:revision>
  <dcterms:created xsi:type="dcterms:W3CDTF">2012-09-16T12:51:46Z</dcterms:created>
  <dcterms:modified xsi:type="dcterms:W3CDTF">2023-02-24T10:42:25Z</dcterms:modified>
</cp:coreProperties>
</file>