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CCCC00"/>
    <a:srgbClr val="0099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757770" y="2420888"/>
            <a:ext cx="3960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5. Blackwood (</a:t>
            </a:r>
            <a:r>
              <a:rPr lang="nl-NL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Azen vragen</a:t>
            </a: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)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6. Signaleren Hoog-Laag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3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581128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2021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CA5AF48-455C-4AEC-9519-DD3AAB267496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Omdat mijn partner geen Stayman en geen Jacoby biedt, heeft hij geen 4- en geen 5-kaart in de hoge kleuren.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Hij heeft dus maximaal een 3-kaart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8B00CF56-693F-2F8B-D4BB-CB44F070A6D1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met 1 Sans Atout. Mijn partner biedt 2 Sans Atout.</a:t>
            </a:r>
          </a:p>
          <a:p>
            <a:pPr algn="ctr"/>
            <a:r>
              <a:rPr lang="nl-NL" sz="2400" dirty="0"/>
              <a:t>Hoeveel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heeft mijn partner maximaal?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mijn partner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1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E34394DA-5742-4419-B591-5083C325754E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62E3BCFE-D526-4FFE-A256-CF40840BF825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7C47A9EB-9CD0-46D4-AE1C-6E91509AFB31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13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5E41715-1C7B-4B37-8924-11A73BBAB9F9}"/>
              </a:ext>
            </a:extLst>
          </p:cNvPr>
          <p:cNvSpPr txBox="1"/>
          <p:nvPr/>
        </p:nvSpPr>
        <p:spPr>
          <a:xfrm>
            <a:off x="396000" y="3240000"/>
            <a:ext cx="8352464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openingsbod van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belooft 12+ punten.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Om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manche te kunnen spelen, hebben wij ongeveer 25 punten nodig. Dus mijn partner heeft minimaal 12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hebben beiden een opening.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055878F-EEE9-DB43-D0B1-D087D7FAF907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mijn partner minimaal?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1SA. Mijn partner biedt 3SA.</a:t>
            </a:r>
          </a:p>
          <a:p>
            <a:pPr algn="ctr"/>
            <a:r>
              <a:rPr lang="nl-NL" sz="2400" dirty="0"/>
              <a:t>Hoeveel punten heeft mijn partner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E1684AEF-E1B8-440C-B3C4-239CEEC4EA0D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6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552A3A31-5C29-47A0-BE67-49B4D5C6DA46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996727A-72C1-4B98-8955-44851FD76A23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AE0380D-BD8B-4C1A-8010-0D56517DE11B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1 Sans Atout openingsbod belooft minimaal 15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Om een manche te spelen in Sans Atout hebben wij minimaal 25 punten nodig.  Mijn partner heeft dus minimaal 10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8D7DCCF-1584-A9BB-C1BE-221E223D74F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1SA. Mijn partner biedt 3SA.</a:t>
            </a:r>
          </a:p>
          <a:p>
            <a:pPr algn="ctr"/>
            <a:r>
              <a:rPr lang="nl-NL" sz="2400" dirty="0"/>
              <a:t>Hoeveel punten heeft mijn partner minimaal?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West moet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spelen dus u mag uit. U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</a:t>
            </a:r>
            <a:br>
              <a:rPr lang="nl-NL" sz="2400" dirty="0"/>
            </a:br>
            <a:r>
              <a:rPr lang="nl-NL" sz="2400" dirty="0"/>
              <a:t>Uw partner zuid speelt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9 bij.  Wat vertelt uw partner?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6E37E8C0-B3DF-4D46-9CFE-E8291192FA21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Hij wijst af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6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F1136F9A-4FC6-43C8-B2E6-0BAE4B039AEF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Hij moedigt aan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7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350F75F5-D348-4AD5-826C-3149A02A57F5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Heeft geen betekenis</a:t>
            </a:r>
            <a:endParaRPr lang="nl-NL" sz="2400" dirty="0">
              <a:solidFill>
                <a:schemeClr val="bg1"/>
              </a:solidFill>
            </a:endParaRP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D8E001A3-8575-4439-A9E0-FCDC89EB9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43738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VB6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V752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160FB2D-36A2-44F8-BDE9-14A07EC089AE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♠ 9 is een midden-kaart dus moedigt uw partner u aan om ♠ door te spelen.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Uw partner heeft vermoedelijk ♠ vrouw in derde of hij een singleton of doubelton in ♠.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In alle drie de gevallen is het ♠ heer en dan ♠ 8. Mits de dummy minimaal 2 ♠ heeft.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6029DBF2-0EBD-54E5-5E2F-BB82B9562459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West moet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spelen dus u mag uit. U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</a:t>
            </a:r>
            <a:br>
              <a:rPr lang="nl-NL" sz="2400" dirty="0"/>
            </a:br>
            <a:r>
              <a:rPr lang="nl-NL" sz="2400" dirty="0"/>
              <a:t>Uw partner zuid speelt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9 bij.  Wat vertelt uw partner?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E86C2DF-5F65-BDEB-2AEF-A9C6AD1C71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744584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VB6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V752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als zuid moet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maken. West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heer. Die neemt u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3 keer troef. Waar  wilt u eindigen met troef trekken?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81295660-DB01-4D2E-A10F-451E72D12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377796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B863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VB92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4A2A1056-EADC-4F84-A7DD-760962397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934878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AH854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B95827E1-4175-47DD-A32D-FDDD4DFC9A15}"/>
              </a:ext>
            </a:extLst>
          </p:cNvPr>
          <p:cNvSpPr/>
          <p:nvPr/>
        </p:nvSpPr>
        <p:spPr>
          <a:xfrm>
            <a:off x="2064420" y="3963540"/>
            <a:ext cx="2723604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Noord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D4511807-8A1C-46FA-A177-4CE542770BB6}"/>
              </a:ext>
            </a:extLst>
          </p:cNvPr>
          <p:cNvSpPr/>
          <p:nvPr/>
        </p:nvSpPr>
        <p:spPr>
          <a:xfrm>
            <a:off x="2064420" y="3240000"/>
            <a:ext cx="2723604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Dat maakt niet uit</a:t>
            </a:r>
          </a:p>
        </p:txBody>
      </p:sp>
      <p:sp>
        <p:nvSpPr>
          <p:cNvPr id="19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880220D-ACE2-4BD6-BD28-59B600ED9700}"/>
              </a:ext>
            </a:extLst>
          </p:cNvPr>
          <p:cNvSpPr/>
          <p:nvPr/>
        </p:nvSpPr>
        <p:spPr>
          <a:xfrm>
            <a:off x="2064420" y="4687079"/>
            <a:ext cx="2723604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Zuid</a:t>
            </a:r>
            <a:endParaRPr lang="nl-N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6FB9D00-101E-4D42-AB0B-FF115B943411}"/>
              </a:ext>
            </a:extLst>
          </p:cNvPr>
          <p:cNvSpPr txBox="1"/>
          <p:nvPr/>
        </p:nvSpPr>
        <p:spPr>
          <a:xfrm>
            <a:off x="2124000" y="3240000"/>
            <a:ext cx="6624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kunt het beste eindigen noord.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U speelt dan vanuit noord meteen een kleine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naar uw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heer.  Speelt oost nu meteen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aas, dan heeft u al 2 slagen in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Zou west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 hebben, dan verliest u maar 1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derde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troeft u in noord.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103665C6-8F0E-E94B-B189-9D24AA912AB3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als zuid moet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maken. West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heer. Die neemt u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3 keer troef. Waar  wilt u eindigen met troef trekken?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38E1F5C-5661-6A5C-6BA8-492E693F0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889785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B863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VB92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4A329851-015C-26EB-44EA-9ABAA1B71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392649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AH854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aan slag.</a:t>
            </a:r>
          </a:p>
          <a:p>
            <a:pPr algn="ctr"/>
            <a:r>
              <a:rPr lang="nl-NL" sz="2400" dirty="0"/>
              <a:t>Hoe zou u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nu gaan spelen?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3610F154-6790-4665-B4E9-C58743377801}"/>
              </a:ext>
            </a:extLst>
          </p:cNvPr>
          <p:cNvSpPr/>
          <p:nvPr/>
        </p:nvSpPr>
        <p:spPr>
          <a:xfrm>
            <a:off x="3555960" y="3823088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vrouw</a:t>
            </a:r>
          </a:p>
        </p:txBody>
      </p:sp>
      <p:sp>
        <p:nvSpPr>
          <p:cNvPr id="13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CF1B33B-EF25-4A0D-AF5D-82AD68FF1732}"/>
              </a:ext>
            </a:extLst>
          </p:cNvPr>
          <p:cNvSpPr/>
          <p:nvPr/>
        </p:nvSpPr>
        <p:spPr>
          <a:xfrm>
            <a:off x="3555960" y="3240000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8</a:t>
            </a:r>
          </a:p>
        </p:txBody>
      </p:sp>
      <p:sp>
        <p:nvSpPr>
          <p:cNvPr id="14" name="Rond diagonale hoek rechthoek 21">
            <a:hlinkClick r:id="rId4" action="ppaction://hlinksldjump"/>
            <a:extLst>
              <a:ext uri="{FF2B5EF4-FFF2-40B4-BE49-F238E27FC236}">
                <a16:creationId xmlns:a16="http://schemas.microsoft.com/office/drawing/2014/main" id="{16F89D42-7D14-4FA5-A455-2641CC60BE03}"/>
              </a:ext>
            </a:extLst>
          </p:cNvPr>
          <p:cNvSpPr/>
          <p:nvPr/>
        </p:nvSpPr>
        <p:spPr>
          <a:xfrm>
            <a:off x="3555960" y="4406176"/>
            <a:ext cx="519204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4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B90EEAD9-30A2-4FEE-A99A-FFA5F5DA1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167309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V874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9C9618B8-AC4A-4923-A00A-AF39EC68A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99136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AB62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6EAAFF94-B14D-4A0C-A751-E7A250F53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88869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0221E8DD-BDAA-4D7D-AE50-C3AA201DB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22033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3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FAAE2A83-BC1A-4C02-AA24-1DFE86B109CD}"/>
              </a:ext>
            </a:extLst>
          </p:cNvPr>
          <p:cNvSpPr txBox="1"/>
          <p:nvPr/>
        </p:nvSpPr>
        <p:spPr>
          <a:xfrm>
            <a:off x="3556424" y="3240000"/>
            <a:ext cx="5191576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mist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H109. Snij op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heer door een klein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naar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boer te spelen. Speelt u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vrouw en oost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heer, dan geeft u zo dadelijk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10 nog af. Het kost dan ook een slag. Houdt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boer en oost bekent, speel dan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aas.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1624984-E877-0886-6D6E-4BD672A9E14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aan slag.</a:t>
            </a:r>
          </a:p>
          <a:p>
            <a:pPr algn="ctr"/>
            <a:r>
              <a:rPr lang="nl-NL" sz="2400" dirty="0"/>
              <a:t>Hoe zou u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nu gaan spelen?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6986887-67B5-A12B-53B3-5741DB524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735566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V874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06769DF3-ED2B-AFEF-376D-A50ABB49F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242996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AB62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871CE0CE-ACBC-1EB5-C9FE-B3543F63C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076517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6" name="Tabel 2">
            <a:extLst>
              <a:ext uri="{FF2B5EF4-FFF2-40B4-BE49-F238E27FC236}">
                <a16:creationId xmlns:a16="http://schemas.microsoft.com/office/drawing/2014/main" id="{834566F9-5F4A-F517-AD3D-17DB581BB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081627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speelt 3SA.</a:t>
            </a:r>
          </a:p>
          <a:p>
            <a:pPr algn="ctr"/>
            <a:r>
              <a:rPr lang="nl-NL" sz="2400" dirty="0"/>
              <a:t>Hoeveel slagen kunt u maximaal in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maken?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25FFC3A9-8D9B-4306-B947-5B776AA8274D}"/>
              </a:ext>
            </a:extLst>
          </p:cNvPr>
          <p:cNvSpPr/>
          <p:nvPr/>
        </p:nvSpPr>
        <p:spPr>
          <a:xfrm>
            <a:off x="3555960" y="3823088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FFDCA90-D74F-49B5-BE8F-104F311BAABA}"/>
              </a:ext>
            </a:extLst>
          </p:cNvPr>
          <p:cNvSpPr/>
          <p:nvPr/>
        </p:nvSpPr>
        <p:spPr>
          <a:xfrm>
            <a:off x="3555960" y="3240000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ond diagonale hoek rechthoek 21">
            <a:hlinkClick r:id="rId8" action="ppaction://hlinksldjump"/>
            <a:extLst>
              <a:ext uri="{FF2B5EF4-FFF2-40B4-BE49-F238E27FC236}">
                <a16:creationId xmlns:a16="http://schemas.microsoft.com/office/drawing/2014/main" id="{0C320DA6-5F20-473D-8517-FD7902EDCB31}"/>
              </a:ext>
            </a:extLst>
          </p:cNvPr>
          <p:cNvSpPr/>
          <p:nvPr/>
        </p:nvSpPr>
        <p:spPr>
          <a:xfrm>
            <a:off x="3555960" y="4406176"/>
            <a:ext cx="519204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chemeClr val="bg1"/>
                </a:solidFill>
              </a:rPr>
              <a:t>4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E09A8759-658D-4C68-AB86-91B1984EC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27030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7543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7BC3D282-C968-4D8F-8CDF-697DFB0C7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829405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HV62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8DFB30F1-A14A-41A4-B5CC-F9BCAADA2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718306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CD4BC13C-8C35-4857-91E4-BCDFD64EA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0429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6EC089EF-8DC9-4446-978F-530F941A2FE7}"/>
              </a:ext>
            </a:extLst>
          </p:cNvPr>
          <p:cNvSpPr txBox="1"/>
          <p:nvPr/>
        </p:nvSpPr>
        <p:spPr>
          <a:xfrm>
            <a:off x="3556424" y="3240000"/>
            <a:ext cx="5191576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Speel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kleur telkens vanuit zuid. Op de eerste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zal west de </a:t>
            </a:r>
            <a:r>
              <a:rPr lang="nl-NL" sz="2400" dirty="0">
                <a:solidFill>
                  <a:srgbClr val="FF0000"/>
                </a:solidFill>
              </a:rPr>
              <a:t>♥  </a:t>
            </a:r>
            <a:r>
              <a:rPr lang="nl-NL" sz="2400" dirty="0">
                <a:solidFill>
                  <a:srgbClr val="244D10"/>
                </a:solidFill>
              </a:rPr>
              <a:t>9 spelen die u neemt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vrouw. U gaat terug naar zuid hand en speelt nu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4.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West mag kiezen. </a:t>
            </a:r>
            <a:r>
              <a:rPr lang="nl-NL" sz="2400" dirty="0">
                <a:solidFill>
                  <a:srgbClr val="FF0000"/>
                </a:solidFill>
              </a:rPr>
              <a:t>♥  </a:t>
            </a:r>
            <a:r>
              <a:rPr lang="nl-NL" sz="2400" dirty="0">
                <a:solidFill>
                  <a:srgbClr val="244D10"/>
                </a:solidFill>
              </a:rPr>
              <a:t>Boer of </a:t>
            </a:r>
            <a:r>
              <a:rPr lang="nl-NL" sz="2400" dirty="0">
                <a:solidFill>
                  <a:srgbClr val="FF0000"/>
                </a:solidFill>
              </a:rPr>
              <a:t>♥  </a:t>
            </a:r>
            <a:r>
              <a:rPr lang="nl-NL" sz="2400" dirty="0">
                <a:solidFill>
                  <a:srgbClr val="244D10"/>
                </a:solidFill>
              </a:rPr>
              <a:t>aas.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Zuid maakt 3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51FA971-74F7-5501-1002-4F92F921535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speelt 3SA.</a:t>
            </a:r>
          </a:p>
          <a:p>
            <a:pPr algn="ctr"/>
            <a:r>
              <a:rPr lang="nl-NL" sz="2400" dirty="0"/>
              <a:t>Hoeveel slagen kunt u maximaal in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maken?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0A805E-04E5-C0B8-6463-BD506A66F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360558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7543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404BC3BC-5372-564B-CB54-311EDCD86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802368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HV62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74EA7495-672A-10E7-73DE-E1D28AAE26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929555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6" name="Tabel 2">
            <a:extLst>
              <a:ext uri="{FF2B5EF4-FFF2-40B4-BE49-F238E27FC236}">
                <a16:creationId xmlns:a16="http://schemas.microsoft.com/office/drawing/2014/main" id="{379D7B91-B474-4F65-7F93-7DBF48CF5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43578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Oost past. U bent zuid. </a:t>
            </a:r>
          </a:p>
          <a:p>
            <a:pPr algn="ctr"/>
            <a:r>
              <a:rPr lang="nl-NL" sz="2400" dirty="0"/>
              <a:t>Wat is uw bod?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BCE1DB85-B751-47E7-AAFB-731C27CD9E08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13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F74F7D0F-8E64-4BCA-ACD1-D5914E53EEA7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14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028A81A2-595D-467E-8F60-F35643A3E60B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CC14B09C-1AE0-49A5-959E-49FAC8815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193096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A10872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H105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4FC1D0F-9544-48CC-87CB-3D51D44F2285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9 punten en mag dus niet op 2 niveau  bieden. De 5-kaart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verleidelijk om toch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te bieden. Maar afspraak is afspraak. Minder dan 10 punten, geen nieuwe kleur op 2 niveau bieden.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Dus 1SA is het enige dat overblijft.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94727820-EBC7-FF91-ECDB-8C37B03FD56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Oost past. U bent zuid. </a:t>
            </a:r>
          </a:p>
          <a:p>
            <a:pPr algn="ctr"/>
            <a:r>
              <a:rPr lang="nl-NL" sz="2400" dirty="0"/>
              <a:t>Wat is uw bod?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9180DC1-267F-E9D4-AF6E-59326637F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628507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A10872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H105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1 SA.  U als oost, biedt 2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. Zuid biedt meteen 3 SA waarop iedereen past. Waar komt u mee uit?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1BE7A074-410E-434E-8DD5-2A9524780D85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2</a:t>
            </a:r>
          </a:p>
        </p:txBody>
      </p:sp>
      <p:sp>
        <p:nvSpPr>
          <p:cNvPr id="13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3F6BCCB9-B998-48AF-8190-4126EFC98C97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10</a:t>
            </a:r>
          </a:p>
        </p:txBody>
      </p:sp>
      <p:sp>
        <p:nvSpPr>
          <p:cNvPr id="14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AAA9FF97-26B5-4007-9CF2-E83C6687E294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heer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E6588C84-5834-46C7-B6D9-390BB2AFC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117103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HVB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AH8432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8CC2179B-BF23-4B79-8145-225E942DBFE2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Tel de punten. Noord 15-17. U 13. Zuid biedt de manche dus 10 punten. Noord-Zuid samen hebben minimaal 25 punten, plus die 13 van u zijn er 38. Heeft noord er 17 dan heeft west 0 punten. Geen steun van uw partner. Speel daarom u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vrij. Start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heer. ♣ uit kost, waarschijnlijk een slag.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B4DA029-DF95-03C8-FBF0-49712935EC4B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1 SA.  U als oost, biedt 2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. Zuid biedt meteen 3 SA waarop iedereen past. Waar komt u mee uit?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57D8D0-2391-98FB-1A7F-D9C06AC57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267951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HVB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AH8432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en ik hebben 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geboden en + 1 gemaakt. </a:t>
            </a:r>
            <a:br>
              <a:rPr lang="nl-NL" sz="2400" dirty="0"/>
            </a:br>
            <a:r>
              <a:rPr lang="nl-NL" sz="2400" dirty="0"/>
              <a:t>Hoeveel  matchpunten scoren wij?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9D068FB8-D875-418A-A7BD-FCD575DD988D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120</a:t>
            </a:r>
          </a:p>
        </p:txBody>
      </p:sp>
      <p:sp>
        <p:nvSpPr>
          <p:cNvPr id="1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638268F-1518-46F5-99FC-1D2951552599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110</a:t>
            </a:r>
          </a:p>
        </p:txBody>
      </p:sp>
      <p:sp>
        <p:nvSpPr>
          <p:cNvPr id="1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827E9957-85A1-4C74-BF30-D7CFDC2E51D3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130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4A02F451-80CE-43A0-91E1-DDE89F51A685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+ 1 is: 4 x 20 = 80 + 50 punten voor de niet geboden manche.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Bij elkaar zijn dat 130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1FDAB8DB-1BA6-1D50-A63D-296A7F58658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en ik hebben 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geboden en + 1 gemaakt. </a:t>
            </a:r>
            <a:br>
              <a:rPr lang="nl-NL" sz="2400" dirty="0"/>
            </a:br>
            <a:r>
              <a:rPr lang="nl-NL" sz="2400" dirty="0"/>
              <a:t>Hoeveel  matchpunten scoren wij?</a:t>
            </a:r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De tegenpartij heeft 5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geboden en is 2 down gegaan.</a:t>
            </a:r>
          </a:p>
          <a:p>
            <a:pPr algn="ctr"/>
            <a:r>
              <a:rPr lang="nl-NL" sz="2400" dirty="0"/>
              <a:t>Hoeveel slagen hebben mijn partner en ik gemaakt?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27846A5-690F-48EC-BEA2-A531C2BB6B3C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49A0EB0-2D04-4C48-A271-EC57D74D79BC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7A748D8D-9487-43A1-8ED5-B55DD874F308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Noord moet 3</a:t>
            </a:r>
            <a:r>
              <a:rPr lang="nl-NL" sz="2400" dirty="0">
                <a:solidFill>
                  <a:srgbClr val="FF0000"/>
                </a:solidFill>
                <a:cs typeface="Calibri" panose="020F0502020204030204" pitchFamily="34" charset="0"/>
              </a:rPr>
              <a:t>♦</a:t>
            </a:r>
            <a:r>
              <a:rPr lang="nl-NL" sz="2400" dirty="0">
                <a:cs typeface="Calibri" panose="020F0502020204030204" pitchFamily="34" charset="0"/>
              </a:rPr>
              <a:t> spelen.  West komt uit met </a:t>
            </a:r>
            <a:r>
              <a:rPr lang="nl-NL" sz="2400" dirty="0">
                <a:solidFill>
                  <a:schemeClr val="bg1"/>
                </a:solidFill>
                <a:cs typeface="Calibri" panose="020F0502020204030204" pitchFamily="34" charset="0"/>
              </a:rPr>
              <a:t>♠</a:t>
            </a:r>
            <a:r>
              <a:rPr lang="nl-NL" sz="2400" dirty="0">
                <a:cs typeface="Calibri" panose="020F0502020204030204" pitchFamily="34" charset="0"/>
              </a:rPr>
              <a:t>2.</a:t>
            </a:r>
          </a:p>
          <a:p>
            <a:pPr algn="ctr"/>
            <a:r>
              <a:rPr lang="nl-NL" sz="2400" dirty="0">
                <a:cs typeface="Calibri" panose="020F0502020204030204" pitchFamily="34" charset="0"/>
              </a:rPr>
              <a:t>Hoeveel verliezers telt u?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0" name="Tabel 2">
            <a:extLst>
              <a:ext uri="{FF2B5EF4-FFF2-40B4-BE49-F238E27FC236}">
                <a16:creationId xmlns:a16="http://schemas.microsoft.com/office/drawing/2014/main" id="{659F1646-1361-4EAC-83DB-F50B8885F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086979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VB874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2213ECC2-6695-49A8-89DD-175C7D382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693040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854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H10952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3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8AB9F97-397D-482E-83A3-A3AC454FE454}"/>
              </a:ext>
            </a:extLst>
          </p:cNvPr>
          <p:cNvSpPr/>
          <p:nvPr/>
        </p:nvSpPr>
        <p:spPr>
          <a:xfrm>
            <a:off x="2064420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4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07361E14-29EC-479C-8E17-61CE997B95DC}"/>
              </a:ext>
            </a:extLst>
          </p:cNvPr>
          <p:cNvSpPr/>
          <p:nvPr/>
        </p:nvSpPr>
        <p:spPr>
          <a:xfrm>
            <a:off x="2064420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3BB62104-14F7-4064-88ED-B17C5B4EA7FA}"/>
              </a:ext>
            </a:extLst>
          </p:cNvPr>
          <p:cNvSpPr/>
          <p:nvPr/>
        </p:nvSpPr>
        <p:spPr>
          <a:xfrm>
            <a:off x="2064420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7AB0DF2-BB38-44FA-A16C-942341E83AD1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5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betekent dat men 11 slagen moet maken.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Ze zijn 2 down. Zij hebben dus 9 slagen gemaakt.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Dan hebben wij dus 4 slagen gemaakt.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64D7AFB4-CE3F-8179-F2D3-B54D15EBAE9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De tegenpartij heeft 5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geboden en is 2 down gegaan.</a:t>
            </a:r>
          </a:p>
          <a:p>
            <a:pPr algn="ctr"/>
            <a:r>
              <a:rPr lang="nl-NL" sz="2400" dirty="0"/>
              <a:t>Hoeveel slagen hebben mijn partner en ik gemaakt?</a:t>
            </a:r>
          </a:p>
        </p:txBody>
      </p:sp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Men is klaar met het spel spelen.  Moeten wij onze kaarten eerst schudden, voor wij ze terug doen in het board?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C7733A1-3A47-4CBE-A2C5-EC93EF160C6E}"/>
              </a:ext>
            </a:extLst>
          </p:cNvPr>
          <p:cNvSpPr/>
          <p:nvPr/>
        </p:nvSpPr>
        <p:spPr>
          <a:xfrm>
            <a:off x="408236" y="3963540"/>
            <a:ext cx="301163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Nee</a:t>
            </a:r>
          </a:p>
        </p:txBody>
      </p:sp>
      <p:sp>
        <p:nvSpPr>
          <p:cNvPr id="13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5C0D9C64-9ACA-4DD9-915C-3E0FAC8BF7F7}"/>
              </a:ext>
            </a:extLst>
          </p:cNvPr>
          <p:cNvSpPr/>
          <p:nvPr/>
        </p:nvSpPr>
        <p:spPr>
          <a:xfrm>
            <a:off x="408236" y="3240000"/>
            <a:ext cx="301163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Ja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D7AA569-FB9A-44E8-BB46-6C1460B1EEBC}"/>
              </a:ext>
            </a:extLst>
          </p:cNvPr>
          <p:cNvSpPr/>
          <p:nvPr/>
        </p:nvSpPr>
        <p:spPr>
          <a:xfrm>
            <a:off x="408236" y="4687079"/>
            <a:ext cx="3011636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Mag wel, hoeft niet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8BABC33-4EEE-4612-AF46-F659FCA7B3C1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Vanaf september 2009 is het verplicht om je eigen kaarten te schudden alvorens ze terug te stoppen in het board.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AAD07348-2228-6EE0-4A1B-B34503406F2D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Men is klaar met het spel spelen.  Moeten wij onze kaarten eerst schudden, voor wij ze terug doen in het board?</a:t>
            </a:r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moet 3SA gaan spelen. Wat moet u als eerste doen, zodra de dummy de kaarten op tafel heeft gelegd?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64F69B9-2C2A-4443-BB8D-985BDFBA3EF1}"/>
              </a:ext>
            </a:extLst>
          </p:cNvPr>
          <p:cNvSpPr/>
          <p:nvPr/>
        </p:nvSpPr>
        <p:spPr>
          <a:xfrm>
            <a:off x="408236" y="3963540"/>
            <a:ext cx="4163764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Het aantal vaste slagen tellen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1B1922A-C820-4788-893F-66723CBADE60}"/>
              </a:ext>
            </a:extLst>
          </p:cNvPr>
          <p:cNvSpPr/>
          <p:nvPr/>
        </p:nvSpPr>
        <p:spPr>
          <a:xfrm>
            <a:off x="408236" y="3240000"/>
            <a:ext cx="4163764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Het aantal verliezers tellen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155F820-DEF2-4685-B5F6-2F17FDB3E5E0}"/>
              </a:ext>
            </a:extLst>
          </p:cNvPr>
          <p:cNvSpPr/>
          <p:nvPr/>
        </p:nvSpPr>
        <p:spPr>
          <a:xfrm>
            <a:off x="408236" y="4687079"/>
            <a:ext cx="4163764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Niks tellen, gewoon  bijspelen</a:t>
            </a:r>
            <a:endParaRPr lang="nl-N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D863959-40B0-4BD8-8CD6-FC7DCF42E8EA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men SA speelt, telt men eerst de vaste slagen.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Dan gaat men kijken waar er meer slagen te halen zijn en maakt een speelplan.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4588D910-BC2D-8846-EBA8-25E65E13670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moet 3SA gaan spelen. Wat moet u als eerste doen, zodra de dummy de kaarten op tafel heeft gelegd?</a:t>
            </a:r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3 SA voor noord. Oost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2. Zuid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4 en west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vrouw. </a:t>
            </a:r>
            <a:br>
              <a:rPr lang="nl-NL" sz="2400" dirty="0"/>
            </a:br>
            <a:r>
              <a:rPr lang="nl-NL" sz="2400" dirty="0"/>
              <a:t>De 3e keer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voor uw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heer. West bekent nog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Hoe verder?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684260FA-AE8C-4CD8-843B-321B8D504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545236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B6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B1042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6" name="Tabel 2">
            <a:extLst>
              <a:ext uri="{FF2B5EF4-FFF2-40B4-BE49-F238E27FC236}">
                <a16:creationId xmlns:a16="http://schemas.microsoft.com/office/drawing/2014/main" id="{40A7DC96-1F6D-42C5-8E8D-FC107CD4C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40716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AH763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7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8E44760-D514-4088-B4F5-EA38178D7FC5}"/>
              </a:ext>
            </a:extLst>
          </p:cNvPr>
          <p:cNvSpPr/>
          <p:nvPr/>
        </p:nvSpPr>
        <p:spPr>
          <a:xfrm>
            <a:off x="2064420" y="3963540"/>
            <a:ext cx="207553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2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90C21DD3-F73D-4F5E-B5B9-DEE6D9705F3C}"/>
              </a:ext>
            </a:extLst>
          </p:cNvPr>
          <p:cNvSpPr/>
          <p:nvPr/>
        </p:nvSpPr>
        <p:spPr>
          <a:xfrm>
            <a:off x="2064420" y="3240000"/>
            <a:ext cx="207553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♠ 5</a:t>
            </a:r>
          </a:p>
        </p:txBody>
      </p:sp>
      <p:sp>
        <p:nvSpPr>
          <p:cNvPr id="19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16FCB8D-E52C-4168-9A1B-E3E6CD5D5178}"/>
              </a:ext>
            </a:extLst>
          </p:cNvPr>
          <p:cNvSpPr/>
          <p:nvPr/>
        </p:nvSpPr>
        <p:spPr>
          <a:xfrm>
            <a:off x="2064420" y="4687079"/>
            <a:ext cx="207553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♦ aas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2DC418C-3DA5-4817-A735-715DE954EF83}"/>
              </a:ext>
            </a:extLst>
          </p:cNvPr>
          <p:cNvSpPr txBox="1"/>
          <p:nvPr/>
        </p:nvSpPr>
        <p:spPr>
          <a:xfrm>
            <a:off x="2124000" y="3240000"/>
            <a:ext cx="6624000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Direct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kwijt. ♠ aas is een zekere verliezer. Wanneer wij nu ♠ zouden spelen, dan verliezen wij ♠ aas en misschien 1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slag. De tegenstander heeft 4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 Zit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vrouw in drieën, bij wie dan ook, dan  gaat u down. Ga naar ♣ aas en dan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boer. Wat  oost ook bijspeelt, u moet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AH spelen. U mag niet meer van slag. Laat oost het maar fout doen.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49F0BFA-05AD-6D12-CFED-6D31C88A935C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3 SA voor noord. Oost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2. Zuid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4 en west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vrouw. </a:t>
            </a:r>
            <a:br>
              <a:rPr lang="nl-NL" sz="2400" dirty="0"/>
            </a:br>
            <a:r>
              <a:rPr lang="nl-NL" sz="2400" dirty="0"/>
              <a:t>De 3e keer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voor uw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heer. West bekent nog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Hoe verder?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12EE777-8BCF-AF81-BB80-73B96B797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764227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B6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B1042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1AFEC199-64DE-38EA-8C9A-65FCEFAE4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270564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AH763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en ik bied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1 SA.</a:t>
            </a:r>
          </a:p>
          <a:p>
            <a:pPr algn="ctr"/>
            <a:r>
              <a:rPr lang="nl-NL" sz="2400" dirty="0"/>
              <a:t>Hoeveel punten heeft mijn partner?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3E39E73-47DE-41FE-8369-7A49393ED256}"/>
              </a:ext>
            </a:extLst>
          </p:cNvPr>
          <p:cNvSpPr/>
          <p:nvPr/>
        </p:nvSpPr>
        <p:spPr>
          <a:xfrm>
            <a:off x="408236" y="3963540"/>
            <a:ext cx="337167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15-17</a:t>
            </a:r>
          </a:p>
        </p:txBody>
      </p:sp>
      <p:sp>
        <p:nvSpPr>
          <p:cNvPr id="13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E91AD014-DBA5-422E-9069-B8AA5FBF7BB2}"/>
              </a:ext>
            </a:extLst>
          </p:cNvPr>
          <p:cNvSpPr/>
          <p:nvPr/>
        </p:nvSpPr>
        <p:spPr>
          <a:xfrm>
            <a:off x="408236" y="3240000"/>
            <a:ext cx="337167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12-14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8043A5B0-C26E-4D3F-80E8-C5CE4905ED3F}"/>
              </a:ext>
            </a:extLst>
          </p:cNvPr>
          <p:cNvSpPr/>
          <p:nvPr/>
        </p:nvSpPr>
        <p:spPr>
          <a:xfrm>
            <a:off x="408236" y="4687079"/>
            <a:ext cx="3371676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18 of meer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45BBABB-64DB-4BBF-B1E4-45B5803C28FB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Sans Atout bieden op een zo laag mogelijk niveau wil zeggen dat men een minimale opening heeft.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In dit voorbeeld heeft mijn partner 12 - 14 punten.</a:t>
            </a:r>
          </a:p>
        </p:txBody>
      </p:sp>
      <p:sp>
        <p:nvSpPr>
          <p:cNvPr id="6" name="Rond diagonale hoek rechthoek 23">
            <a:extLst>
              <a:ext uri="{FF2B5EF4-FFF2-40B4-BE49-F238E27FC236}">
                <a16:creationId xmlns:a16="http://schemas.microsoft.com/office/drawing/2014/main" id="{74FE0720-4960-C9EF-3240-409A1781DC62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en ik bied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1 SA.</a:t>
            </a:r>
          </a:p>
          <a:p>
            <a:pPr algn="ctr"/>
            <a:r>
              <a:rPr lang="nl-NL" sz="2400" dirty="0"/>
              <a:t>Hoeveel punten heeft mijn partner?</a:t>
            </a:r>
          </a:p>
        </p:txBody>
      </p:sp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U bent zuid en gever.</a:t>
            </a:r>
          </a:p>
          <a:p>
            <a:pPr algn="ctr"/>
            <a:r>
              <a:rPr lang="nl-NL" sz="2400"/>
              <a:t>Wat is uw openingsbod?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4B4D5C96-0A6B-4F80-8166-9515B2A046B9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3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6E05CC10-7F61-49E3-8180-67BBCFE1CD7F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14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B64ACE65-A111-4F1B-B867-82A22C30A162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FBCE846A-690B-4C1E-B33C-96A061C5D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502206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5A29585-FD8D-4B49-91C1-30F2C3A41929}"/>
              </a:ext>
            </a:extLst>
          </p:cNvPr>
          <p:cNvSpPr txBox="1"/>
          <p:nvPr/>
        </p:nvSpPr>
        <p:spPr>
          <a:xfrm>
            <a:off x="2124000" y="3227523"/>
            <a:ext cx="6624001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is de uitkomst. ♠ 2 belooft een plaatje. U heeft  zelf ♠ heer en ♠ boer dus heeft west ♠ vrouw. Wij starten immers niet onder het aas in een troef-contract. Wij kunnen dus in noord probleemloos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♠ 3 bijspelen. Neemt oost niet met ♠ aas dan krijgt zuid de slag met de ♠ boer.  4 verliezers dus.</a:t>
            </a:r>
          </a:p>
        </p:txBody>
      </p:sp>
      <p:sp>
        <p:nvSpPr>
          <p:cNvPr id="2" name="Rond diagonale hoek rechthoek 15">
            <a:extLst>
              <a:ext uri="{FF2B5EF4-FFF2-40B4-BE49-F238E27FC236}">
                <a16:creationId xmlns:a16="http://schemas.microsoft.com/office/drawing/2014/main" id="{3D87189D-B2A5-6050-4E74-60F8FC8D7A87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Noord moet 3</a:t>
            </a:r>
            <a:r>
              <a:rPr lang="nl-NL" sz="2400" dirty="0">
                <a:solidFill>
                  <a:srgbClr val="FF0000"/>
                </a:solidFill>
                <a:cs typeface="Calibri" panose="020F0502020204030204" pitchFamily="34" charset="0"/>
              </a:rPr>
              <a:t>♦</a:t>
            </a:r>
            <a:r>
              <a:rPr lang="nl-NL" sz="2400" dirty="0">
                <a:cs typeface="Calibri" panose="020F0502020204030204" pitchFamily="34" charset="0"/>
              </a:rPr>
              <a:t> spelen.  West komt uit met </a:t>
            </a:r>
            <a:r>
              <a:rPr lang="nl-NL" sz="2400" dirty="0">
                <a:solidFill>
                  <a:schemeClr val="bg1"/>
                </a:solidFill>
                <a:cs typeface="Calibri" panose="020F0502020204030204" pitchFamily="34" charset="0"/>
              </a:rPr>
              <a:t>♠</a:t>
            </a:r>
            <a:r>
              <a:rPr lang="nl-NL" sz="2400" dirty="0">
                <a:cs typeface="Calibri" panose="020F0502020204030204" pitchFamily="34" charset="0"/>
              </a:rPr>
              <a:t>2.</a:t>
            </a:r>
          </a:p>
          <a:p>
            <a:pPr algn="ctr"/>
            <a:r>
              <a:rPr lang="nl-NL" sz="2400" dirty="0">
                <a:cs typeface="Calibri" panose="020F0502020204030204" pitchFamily="34" charset="0"/>
              </a:rPr>
              <a:t>Hoeveel verliezers telt u?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F0FC3B6-0EBE-1EE0-EC8B-464B87B5D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070796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VB874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AD3229B3-56BB-E723-38D9-278960BB6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953124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854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H10952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22DEE338-BF37-4B0A-9BEC-E93084307704}"/>
              </a:ext>
            </a:extLst>
          </p:cNvPr>
          <p:cNvSpPr txBox="1"/>
          <p:nvPr/>
        </p:nvSpPr>
        <p:spPr>
          <a:xfrm>
            <a:off x="3059832" y="3240000"/>
            <a:ext cx="5688168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Zuid heeft 16 punten, maar geen Sans Atout verdeling. Met een 5-kaart in een van de hoge kleuren openen wij geen Sans Atout.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een 5- en een 4-kaart openen wij met de langste. Wij bieden de ♠ kleur in de tweede biedronde en doen daarmee een reverse-bod. 16+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12BC0D9B-03C0-C465-97DF-91BC8433A9F6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U bent zuid en gever.</a:t>
            </a:r>
          </a:p>
          <a:p>
            <a:pPr algn="ctr"/>
            <a:r>
              <a:rPr lang="nl-NL" sz="2400"/>
              <a:t>Wat is uw openingsbod?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4227D6E-9413-BFE2-B190-BC57F280F9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277032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Wat zal het eindcontract zijn voor noord-zuid?</a:t>
            </a:r>
            <a:br>
              <a:rPr lang="nl-NL" sz="2400" dirty="0"/>
            </a:br>
            <a:r>
              <a:rPr lang="nl-NL" sz="2400" dirty="0"/>
              <a:t>Noord start de bieding. Oost-West passen beiden.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880CFE27-72D6-4167-82BE-2AF9B9C7C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76966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4" name="Tabel 2">
            <a:extLst>
              <a:ext uri="{FF2B5EF4-FFF2-40B4-BE49-F238E27FC236}">
                <a16:creationId xmlns:a16="http://schemas.microsoft.com/office/drawing/2014/main" id="{2CB42083-3503-434D-94B2-285FF6EAE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852374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AVB10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7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5AED783-729E-4E04-8B01-D434E83E99D4}"/>
              </a:ext>
            </a:extLst>
          </p:cNvPr>
          <p:cNvSpPr/>
          <p:nvPr/>
        </p:nvSpPr>
        <p:spPr>
          <a:xfrm>
            <a:off x="2064420" y="3963540"/>
            <a:ext cx="207553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99EC3E73-3946-4C60-863D-9952149368C6}"/>
              </a:ext>
            </a:extLst>
          </p:cNvPr>
          <p:cNvSpPr/>
          <p:nvPr/>
        </p:nvSpPr>
        <p:spPr>
          <a:xfrm>
            <a:off x="2064420" y="3240000"/>
            <a:ext cx="207553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19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5E27166E-2525-48B3-977D-064C21478161}"/>
              </a:ext>
            </a:extLst>
          </p:cNvPr>
          <p:cNvSpPr/>
          <p:nvPr/>
        </p:nvSpPr>
        <p:spPr>
          <a:xfrm>
            <a:off x="2064420" y="4687079"/>
            <a:ext cx="207553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6A2D69DB-4743-4DCC-BDE0-5BAEC52C4650}"/>
              </a:ext>
            </a:extLst>
          </p:cNvPr>
          <p:cNvSpPr txBox="1"/>
          <p:nvPr/>
        </p:nvSpPr>
        <p:spPr>
          <a:xfrm>
            <a:off x="2052184" y="3240000"/>
            <a:ext cx="6695816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Noord heeft 16 punten en zal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openen. De vijfkaart eerst. Zuid heeft 9 punten en biedt 1♠.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Nu moet noord zijn kracht tonen en 3♠ bieden.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Zuid weet nu dat noord minimaal 16 punten heeft en ook een 4 kaart ♠.De troefkleur is gevonden en met 9 punten in zuid en 16 punten van noord zijn er genoeg punten voor de manche. Zuid 4 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E76E05D-D510-69B0-4517-C1F4374FB549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Wat zal het eindcontract zijn voor noord-zuid?</a:t>
            </a:r>
            <a:br>
              <a:rPr lang="nl-NL" sz="2400" dirty="0"/>
            </a:br>
            <a:r>
              <a:rPr lang="nl-NL" sz="2400" dirty="0"/>
              <a:t>Noord start de bieding. Oost-West passen beiden.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E8C8312-D120-ECA0-122D-EF9929E24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44091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99ECFD5C-CEB7-ACDB-BB62-D078917DC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907469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AVB10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 en mag deze 4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gaan spelen.</a:t>
            </a:r>
          </a:p>
          <a:p>
            <a:pPr algn="ctr"/>
            <a:r>
              <a:rPr lang="nl-NL" sz="2400" dirty="0"/>
              <a:t>Hoe speelt u om te voorkomen, dat u een troefslag afgeeft?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84F18262-9316-414D-BD65-5E3008A01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491517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696A95E2-D5E2-4492-9235-DAA36C63B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501033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AVB10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7A98A74E-7DD8-47D4-BB69-3159FD725858}"/>
              </a:ext>
            </a:extLst>
          </p:cNvPr>
          <p:cNvSpPr/>
          <p:nvPr/>
        </p:nvSpPr>
        <p:spPr>
          <a:xfrm>
            <a:off x="2064420" y="3963540"/>
            <a:ext cx="53158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♠ 4 naar ♠ boer en snijden op ♠ heer</a:t>
            </a:r>
          </a:p>
        </p:txBody>
      </p:sp>
      <p:sp>
        <p:nvSpPr>
          <p:cNvPr id="1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6FCDF1-04C7-49E1-8FFD-DAC9E24315E2}"/>
              </a:ext>
            </a:extLst>
          </p:cNvPr>
          <p:cNvSpPr/>
          <p:nvPr/>
        </p:nvSpPr>
        <p:spPr>
          <a:xfrm>
            <a:off x="2064420" y="3240000"/>
            <a:ext cx="53158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♠ vrouw uit zuid en snijden op ♠ heer</a:t>
            </a:r>
          </a:p>
        </p:txBody>
      </p:sp>
      <p:sp>
        <p:nvSpPr>
          <p:cNvPr id="1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1281D76-2999-4487-A5DD-B820A2A706D1}"/>
              </a:ext>
            </a:extLst>
          </p:cNvPr>
          <p:cNvSpPr/>
          <p:nvPr/>
        </p:nvSpPr>
        <p:spPr>
          <a:xfrm>
            <a:off x="2064420" y="4687079"/>
            <a:ext cx="53158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Kleine ♠ naar ♠ aas en kleine ♠ terug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9A9A3D5-D23A-4371-9814-B35C3D036D91}"/>
              </a:ext>
            </a:extLst>
          </p:cNvPr>
          <p:cNvSpPr txBox="1"/>
          <p:nvPr/>
        </p:nvSpPr>
        <p:spPr>
          <a:xfrm>
            <a:off x="2052184" y="3240000"/>
            <a:ext cx="6695816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hebt deze vraag al een keer gehad.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Weet u nog, dat u door de vrouw voor te spelen, later op de 9 en 10 moet gaan snijden?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enige kans om geen troefslag te verliezen, is door een kleintje vanuit zuid naar de boer in de dummy te spelen.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EEF1A22-49EB-A564-6CFE-1E60E010D9DC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 en mag deze 4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gaan spelen.</a:t>
            </a:r>
          </a:p>
          <a:p>
            <a:pPr algn="ctr"/>
            <a:r>
              <a:rPr lang="nl-NL" sz="2400" dirty="0"/>
              <a:t>Hoe speelt u om te voorkomen, dat u een troefslag afgeeft?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1F1F119-9434-ACB2-BFFA-4D1213B63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696362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AHB74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H8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9B5C548A-9BFA-746D-6A92-B5E9C1DCB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98468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AVB10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speelt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 3.</a:t>
            </a:r>
          </a:p>
          <a:p>
            <a:pPr algn="ctr"/>
            <a:r>
              <a:rPr lang="nl-NL" sz="2400" dirty="0"/>
              <a:t>Wat speelt u in de dummy? 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7E4AFC39-E628-4E44-94CB-77AE683C1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74206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V763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H643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AE65F525-50C7-435E-87C5-2AF79E11A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611717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latin typeface="+mn-lt"/>
                        </a:rPr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HV10965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latin typeface="+mn-lt"/>
                        </a:rPr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5C4C06F4-BC6F-4600-97B6-46A92D984CA5}"/>
              </a:ext>
            </a:extLst>
          </p:cNvPr>
          <p:cNvSpPr/>
          <p:nvPr/>
        </p:nvSpPr>
        <p:spPr>
          <a:xfrm>
            <a:off x="2064420" y="3963540"/>
            <a:ext cx="4019748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boer</a:t>
            </a:r>
          </a:p>
        </p:txBody>
      </p:sp>
      <p:sp>
        <p:nvSpPr>
          <p:cNvPr id="1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31538A2-0C4E-439E-9676-7C3F49247D86}"/>
              </a:ext>
            </a:extLst>
          </p:cNvPr>
          <p:cNvSpPr/>
          <p:nvPr/>
        </p:nvSpPr>
        <p:spPr>
          <a:xfrm>
            <a:off x="2064420" y="3240000"/>
            <a:ext cx="4019748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2</a:t>
            </a:r>
          </a:p>
        </p:txBody>
      </p:sp>
      <p:sp>
        <p:nvSpPr>
          <p:cNvPr id="1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5E4ED18-1BE0-4F97-8758-4EC7EE4029EB}"/>
              </a:ext>
            </a:extLst>
          </p:cNvPr>
          <p:cNvSpPr/>
          <p:nvPr/>
        </p:nvSpPr>
        <p:spPr>
          <a:xfrm>
            <a:off x="2064420" y="4687079"/>
            <a:ext cx="4019748" cy="494521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heer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EC01E6E-1B68-4BCD-9D0C-4F8D4113766B}"/>
              </a:ext>
            </a:extLst>
          </p:cNvPr>
          <p:cNvSpPr txBox="1"/>
          <p:nvPr/>
        </p:nvSpPr>
        <p:spPr>
          <a:xfrm>
            <a:off x="2052184" y="3240000"/>
            <a:ext cx="6695816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 uitkomst van ♣ 3 geeft west aan over minimaal 1 plaatje te beschikken.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Omdat wij in een troefcontract niet onder een aas starten, moet dat plaatje ♣ vrouw zijn.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West heeft dus ♣ aas en zal deze op ♣ boer van zuid moeten leggen.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BC7CC6B-5274-CB3D-9E98-EE3BA20694C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speelt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 3.</a:t>
            </a:r>
          </a:p>
          <a:p>
            <a:pPr algn="ctr"/>
            <a:r>
              <a:rPr lang="nl-NL" sz="2400" dirty="0"/>
              <a:t>Wat speelt u in de dummy?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4E43E67-C082-848F-239D-5B32F83EF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364632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V763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H643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C037BD3D-B0AF-96EF-AD91-C082D7803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08271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latin typeface="+mn-lt"/>
                        </a:rPr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HV10965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latin typeface="+mn-lt"/>
                        </a:rPr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moet 1 Sans Atout maken. West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boer.</a:t>
            </a:r>
          </a:p>
          <a:p>
            <a:pPr algn="ctr"/>
            <a:r>
              <a:rPr lang="nl-NL" sz="2400" dirty="0"/>
              <a:t>Waar neemt u de slag? 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89B42337-F1C7-442C-AAED-B045C8A84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461683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V973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HB5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4" name="Tabel 2">
            <a:extLst>
              <a:ext uri="{FF2B5EF4-FFF2-40B4-BE49-F238E27FC236}">
                <a16:creationId xmlns:a16="http://schemas.microsoft.com/office/drawing/2014/main" id="{5D6C43EF-1F3B-4364-A275-4712ED559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558404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H10743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5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822854BD-086D-4578-9363-9BF27635C13E}"/>
              </a:ext>
            </a:extLst>
          </p:cNvPr>
          <p:cNvSpPr/>
          <p:nvPr/>
        </p:nvSpPr>
        <p:spPr>
          <a:xfrm>
            <a:off x="2064420" y="3963540"/>
            <a:ext cx="286762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Zuid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E7E8400-6EAD-4363-B2DF-B3A6508F7525}"/>
              </a:ext>
            </a:extLst>
          </p:cNvPr>
          <p:cNvSpPr/>
          <p:nvPr/>
        </p:nvSpPr>
        <p:spPr>
          <a:xfrm>
            <a:off x="2064420" y="3240000"/>
            <a:ext cx="286762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Noord</a:t>
            </a:r>
          </a:p>
        </p:txBody>
      </p:sp>
      <p:sp>
        <p:nvSpPr>
          <p:cNvPr id="19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EDA3929E-1823-48F6-AA0C-6061199A0538}"/>
              </a:ext>
            </a:extLst>
          </p:cNvPr>
          <p:cNvSpPr/>
          <p:nvPr/>
        </p:nvSpPr>
        <p:spPr>
          <a:xfrm>
            <a:off x="2064420" y="4687079"/>
            <a:ext cx="2867620" cy="494521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Maakt niets uit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30DD0D3-437A-491D-86B3-C0B320390AFA}"/>
              </a:ext>
            </a:extLst>
          </p:cNvPr>
          <p:cNvSpPr txBox="1"/>
          <p:nvPr/>
        </p:nvSpPr>
        <p:spPr>
          <a:xfrm>
            <a:off x="2052184" y="3240000"/>
            <a:ext cx="6695816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Probeer er eens op te letten, hoe vaak de eerste slag bepalend is voor het hele spel. De start van ♠ boer geeft meteen aan waar ♠ 10 zit. Starten wij met een honneur, dan hebben wij de onderliggende kaart ook. Neem met ♠ aas. Speelt ♠ heer en dan snijdt u op ♠ 10. U maakt 4 ♠ slagen. Neemt u ♠ boer met ♠ vrouw, dan maakt u maar 3 ♠ slagen.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AE0ACB32-FA15-A261-A32E-09E5CD4B7DB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moet 1 Sans Atout maken. West start met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boer.</a:t>
            </a:r>
          </a:p>
          <a:p>
            <a:pPr algn="ctr"/>
            <a:r>
              <a:rPr lang="nl-NL" sz="2400" dirty="0"/>
              <a:t>Waar neemt u de slag?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5738951-A1E0-C0AA-3AEF-E280EEFF9C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3652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V973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HB5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990C7959-07E2-73D8-2BDB-EF5519873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202635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H10743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speelt 4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3.</a:t>
            </a:r>
          </a:p>
          <a:p>
            <a:pPr algn="ctr"/>
            <a:r>
              <a:rPr lang="nl-NL" sz="2400" dirty="0"/>
              <a:t>Wat speelt u in de </a:t>
            </a:r>
            <a:r>
              <a:rPr lang="nl-NL" sz="2400" dirty="0" err="1"/>
              <a:t>daummy</a:t>
            </a:r>
            <a:r>
              <a:rPr lang="nl-NL" sz="2400" dirty="0"/>
              <a:t>? 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3F2A693C-2074-4D82-94F3-0804A3B3B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176523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AHV85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6" name="Tabel 2">
            <a:extLst>
              <a:ext uri="{FF2B5EF4-FFF2-40B4-BE49-F238E27FC236}">
                <a16:creationId xmlns:a16="http://schemas.microsoft.com/office/drawing/2014/main" id="{6BB79673-2345-42ED-968F-DC34EF5C5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975567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7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7DAB14AD-9C49-4F03-8165-2BA6BF560244}"/>
              </a:ext>
            </a:extLst>
          </p:cNvPr>
          <p:cNvSpPr/>
          <p:nvPr/>
        </p:nvSpPr>
        <p:spPr>
          <a:xfrm>
            <a:off x="2064420" y="3963540"/>
            <a:ext cx="193151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boer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12A5AD8-361C-43B2-B930-0051E9028A57}"/>
              </a:ext>
            </a:extLst>
          </p:cNvPr>
          <p:cNvSpPr/>
          <p:nvPr/>
        </p:nvSpPr>
        <p:spPr>
          <a:xfrm>
            <a:off x="2064420" y="3240000"/>
            <a:ext cx="193151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♦ aas</a:t>
            </a:r>
          </a:p>
        </p:txBody>
      </p:sp>
      <p:sp>
        <p:nvSpPr>
          <p:cNvPr id="19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6E81DE97-9B34-4421-BB71-AF99425EE210}"/>
              </a:ext>
            </a:extLst>
          </p:cNvPr>
          <p:cNvSpPr/>
          <p:nvPr/>
        </p:nvSpPr>
        <p:spPr>
          <a:xfrm>
            <a:off x="2064420" y="4687079"/>
            <a:ext cx="1931516" cy="494521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2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Noord opent met 1SA. Oost past.</a:t>
            </a:r>
          </a:p>
          <a:p>
            <a:pPr algn="ctr"/>
            <a:r>
              <a:rPr lang="nl-NL" sz="2400" dirty="0">
                <a:cs typeface="Calibri" panose="020F0502020204030204" pitchFamily="34" charset="0"/>
              </a:rPr>
              <a:t>Wat biedt u als zuid?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472C9CF8-0359-4C2B-8EFF-A82FF0F30230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6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6E32B300-8871-4A61-A3D1-3B92DD64D7DC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17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73968D2D-3258-473D-9D66-B8285B2B93B9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25D488A2-E70C-47B7-BAFB-45836CF70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871445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B108762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62E91F8-27DB-43D4-886C-7B63D0D91847}"/>
              </a:ext>
            </a:extLst>
          </p:cNvPr>
          <p:cNvSpPr txBox="1"/>
          <p:nvPr/>
        </p:nvSpPr>
        <p:spPr>
          <a:xfrm>
            <a:off x="2052184" y="3240000"/>
            <a:ext cx="6695816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 uitkomst van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3 geeft west aan dat hij minimaal 1 plaatje heeft. Dat kan alleen maar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heer zijn. Daarom spelen wij in de dummy dus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2 bij en maken de slag met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vrouw.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kunnen straks nog een keer snijden op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heer, door een kleine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te spelen naar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aas, boer.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A6E0FA8C-904C-3CC0-94DA-B7E13F12ED27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speelt 4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 3.</a:t>
            </a:r>
          </a:p>
          <a:p>
            <a:pPr algn="ctr"/>
            <a:r>
              <a:rPr lang="nl-NL" sz="2400" dirty="0"/>
              <a:t>Wat speelt u in de </a:t>
            </a:r>
            <a:r>
              <a:rPr lang="nl-NL" sz="2400" dirty="0" err="1"/>
              <a:t>daummy</a:t>
            </a:r>
            <a:r>
              <a:rPr lang="nl-NL" sz="2400" dirty="0"/>
              <a:t>?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9BB3A8-7DA4-31A9-6CD4-BE8B615597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838101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AHV85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D57078C0-FE18-5A7A-4372-D20AD145E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36992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en ik bied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Mijn partner biedt nu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heeft mijn partner in de regel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548E2A6-EC8A-4A69-927A-DE53B149290B}"/>
              </a:ext>
            </a:extLst>
          </p:cNvPr>
          <p:cNvSpPr/>
          <p:nvPr/>
        </p:nvSpPr>
        <p:spPr>
          <a:xfrm>
            <a:off x="408236" y="3963540"/>
            <a:ext cx="17875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A8B41F-55C8-42DD-A9E1-161636D97BD4}"/>
              </a:ext>
            </a:extLst>
          </p:cNvPr>
          <p:cNvSpPr/>
          <p:nvPr/>
        </p:nvSpPr>
        <p:spPr>
          <a:xfrm>
            <a:off x="408236" y="3240000"/>
            <a:ext cx="17875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400B086-6D17-40C4-92EC-4C623401E74E}"/>
              </a:ext>
            </a:extLst>
          </p:cNvPr>
          <p:cNvSpPr/>
          <p:nvPr/>
        </p:nvSpPr>
        <p:spPr>
          <a:xfrm>
            <a:off x="408236" y="4687079"/>
            <a:ext cx="17875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5D37CEF-24FB-47DF-8910-68503D4A2332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Herhaling van de openingskleur geeft in de regel een 6 kaart aan.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Het mag ook wel eens met een mooie 5 kaart, zoals AHVB9 zijn.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F3BA4C1-C2CE-805B-A7A7-A5CD91E8368A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en ik bied 1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Mijn partner biedt nu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heeft mijn partner in de regel minimaal?</a:t>
            </a:r>
          </a:p>
        </p:txBody>
      </p:sp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3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C6CFBD6F-1580-429B-884F-32CD555631F5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deze hand in zuid bieden wij Jacoby.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hebben als zuid een waardeloze hand wanneer SA gespeeld gaat worden.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Maar wij weten, dat Jacoby geboden mag worden vanaf 0 punten en minimaal een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5-kaart in een van de hoge kleuren.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EFA901E-4A55-0645-ADB7-9CCF71F706B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Noord opent met 1SA. Oost past.</a:t>
            </a:r>
          </a:p>
          <a:p>
            <a:pPr algn="ctr"/>
            <a:r>
              <a:rPr lang="nl-NL" sz="2400" dirty="0">
                <a:cs typeface="Calibri" panose="020F0502020204030204" pitchFamily="34" charset="0"/>
              </a:rPr>
              <a:t>Wat biedt u als zuid?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A4F1FE5-AE97-2F5A-B5C7-7168488E5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249025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B108762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Oost past.</a:t>
            </a:r>
          </a:p>
          <a:p>
            <a:pPr algn="ctr"/>
            <a:r>
              <a:rPr lang="nl-NL" sz="2400" dirty="0"/>
              <a:t>Wat biedt u?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89D2E5F5-EE74-4E6B-B6D0-81170D689631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13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33A36D50-C6E3-483E-B6C9-A65CBD674A88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4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AC070650-2E43-4606-8B43-DE5EE4082239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FE89908F-2B6E-4F95-99D4-5DF9249FE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0662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1072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8653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023F469-38CC-4D42-AAE8-984A9A9779FC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7 punten en een 4-kaart in de openingskleur van uw partner, biedt 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Tel 1 punt bij voor de 4e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en nog 1 punt voor de doubleton ♠. Alhoewel, dat laatste is een vraagteken. Misschien zijn het zelfs 2 waardeloze punten. Dus geen 10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EC3BD7AF-279E-5414-F88F-1A73EB80FFA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Oost past.</a:t>
            </a:r>
          </a:p>
          <a:p>
            <a:pPr algn="ctr"/>
            <a:r>
              <a:rPr lang="nl-NL" sz="2400" dirty="0"/>
              <a:t>Wat biedt u?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362B615-7BF4-CC96-76BF-917D77F48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202553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HV94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1072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8653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met 1 Sans Atout. Mijn partner biedt 2 Sans Atout.</a:t>
            </a:r>
          </a:p>
          <a:p>
            <a:pPr algn="ctr"/>
            <a:r>
              <a:rPr lang="nl-NL" sz="2400" dirty="0"/>
              <a:t>Hoeveel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heeft mijn partner maximaal?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3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E001BB00-75B7-4423-B36D-2776B19B9409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903EF8F7-1605-40D8-83D1-D086A25D1D02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A8390CB-E659-43F1-B5FD-864690AD6585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4664</Words>
  <Application>Microsoft Office PowerPoint</Application>
  <PresentationFormat>Diavoorstelling (4:3)</PresentationFormat>
  <Paragraphs>1066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679</cp:revision>
  <dcterms:created xsi:type="dcterms:W3CDTF">2012-09-16T12:51:46Z</dcterms:created>
  <dcterms:modified xsi:type="dcterms:W3CDTF">2023-02-25T11:18:05Z</dcterms:modified>
</cp:coreProperties>
</file>