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5"/>
  </p:notesMasterIdLst>
  <p:handoutMasterIdLst>
    <p:handoutMasterId r:id="rId56"/>
  </p:handoutMasterIdLst>
  <p:sldIdLst>
    <p:sldId id="256" r:id="rId2"/>
    <p:sldId id="257" r:id="rId3"/>
    <p:sldId id="258" r:id="rId4"/>
    <p:sldId id="259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5" r:id="rId30"/>
    <p:sldId id="286" r:id="rId31"/>
    <p:sldId id="287" r:id="rId32"/>
    <p:sldId id="288" r:id="rId33"/>
    <p:sldId id="289" r:id="rId34"/>
    <p:sldId id="290" r:id="rId35"/>
    <p:sldId id="291" r:id="rId36"/>
    <p:sldId id="292" r:id="rId37"/>
    <p:sldId id="293" r:id="rId38"/>
    <p:sldId id="294" r:id="rId39"/>
    <p:sldId id="295" r:id="rId40"/>
    <p:sldId id="296" r:id="rId41"/>
    <p:sldId id="297" r:id="rId42"/>
    <p:sldId id="298" r:id="rId43"/>
    <p:sldId id="299" r:id="rId44"/>
    <p:sldId id="300" r:id="rId45"/>
    <p:sldId id="301" r:id="rId46"/>
    <p:sldId id="302" r:id="rId47"/>
    <p:sldId id="303" r:id="rId48"/>
    <p:sldId id="304" r:id="rId49"/>
    <p:sldId id="305" r:id="rId50"/>
    <p:sldId id="306" r:id="rId51"/>
    <p:sldId id="307" r:id="rId52"/>
    <p:sldId id="308" r:id="rId53"/>
    <p:sldId id="260" r:id="rId54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44D10"/>
    <a:srgbClr val="CCCC00"/>
    <a:srgbClr val="009900"/>
    <a:srgbClr val="99CC00"/>
    <a:srgbClr val="006600"/>
    <a:srgbClr val="3333CC"/>
    <a:srgbClr val="FF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505E3EF-67EA-436B-97B2-0124C06EBD24}" styleName="Stijl, gemiddeld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119" autoAdjust="0"/>
    <p:restoredTop sz="94667" autoAdjust="0"/>
  </p:normalViewPr>
  <p:slideViewPr>
    <p:cSldViewPr>
      <p:cViewPr varScale="1">
        <p:scale>
          <a:sx n="81" d="100"/>
          <a:sy n="81" d="100"/>
        </p:scale>
        <p:origin x="1522" y="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9" d="100"/>
          <a:sy n="69" d="100"/>
        </p:scale>
        <p:origin x="3264" y="6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handoutMaster" Target="handoutMasters/handoutMaster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4E0D136-B847-4282-9EEF-B9B333AE4718}" type="datetimeFigureOut">
              <a:rPr lang="nl-NL" smtClean="0"/>
              <a:pPr/>
              <a:t>za 25-2-2023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F8871C4-2D55-4D20-B47E-11F12B5031A9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F082EDB-00D5-4E95-A6F8-2A5CDD7D3F81}" type="datetimeFigureOut">
              <a:rPr lang="nl-NL" smtClean="0"/>
              <a:pPr/>
              <a:t>za 25-2-2023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395C2A-607C-4AB1-A98E-AF7855007522}" type="slidenum">
              <a:rPr lang="nl-NL" smtClean="0"/>
              <a:pPr/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Start test 1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1</a:t>
            </a:fld>
            <a:endParaRPr lang="nl-NL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 4 fout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10</a:t>
            </a:fld>
            <a:endParaRPr lang="nl-NL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 5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11</a:t>
            </a:fld>
            <a:endParaRPr lang="nl-NL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 5 fout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12</a:t>
            </a:fld>
            <a:endParaRPr lang="nl-NL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 6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13</a:t>
            </a:fld>
            <a:endParaRPr lang="nl-NL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 6 fout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14</a:t>
            </a:fld>
            <a:endParaRPr lang="nl-NL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 7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15</a:t>
            </a:fld>
            <a:endParaRPr lang="nl-NL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 7 fout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16</a:t>
            </a:fld>
            <a:endParaRPr lang="nl-NL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</a:t>
            </a:r>
            <a:r>
              <a:rPr lang="nl-NL" baseline="0" dirty="0"/>
              <a:t> 8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17</a:t>
            </a:fld>
            <a:endParaRPr lang="nl-NL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</a:t>
            </a:r>
            <a:r>
              <a:rPr lang="nl-NL" baseline="0" dirty="0"/>
              <a:t> 8 fout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18</a:t>
            </a:fld>
            <a:endParaRPr lang="nl-NL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 9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19</a:t>
            </a:fld>
            <a:endParaRPr lang="nl-NL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Vragenmenu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2</a:t>
            </a:fld>
            <a:endParaRPr lang="nl-NL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</a:t>
            </a:r>
            <a:r>
              <a:rPr lang="nl-NL" baseline="0" dirty="0"/>
              <a:t> 9 fout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20</a:t>
            </a:fld>
            <a:endParaRPr lang="nl-NL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 10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21</a:t>
            </a:fld>
            <a:endParaRPr lang="nl-NL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 10 fout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22</a:t>
            </a:fld>
            <a:endParaRPr lang="nl-NL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 11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23</a:t>
            </a:fld>
            <a:endParaRPr lang="nl-NL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 11 fout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24</a:t>
            </a:fld>
            <a:endParaRPr lang="nl-NL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 12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25</a:t>
            </a:fld>
            <a:endParaRPr lang="nl-NL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 12 fout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26</a:t>
            </a:fld>
            <a:endParaRPr lang="nl-NL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 13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27</a:t>
            </a:fld>
            <a:endParaRPr lang="nl-NL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 10 fout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28</a:t>
            </a:fld>
            <a:endParaRPr lang="nl-NL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 14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29</a:t>
            </a:fld>
            <a:endParaRPr lang="nl-NL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 1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3</a:t>
            </a:fld>
            <a:endParaRPr lang="nl-NL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 14 fout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30</a:t>
            </a:fld>
            <a:endParaRPr lang="nl-NL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 15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31</a:t>
            </a:fld>
            <a:endParaRPr lang="nl-NL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 15 fout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32</a:t>
            </a:fld>
            <a:endParaRPr lang="nl-NL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 16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33</a:t>
            </a:fld>
            <a:endParaRPr lang="nl-NL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 16 fout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34</a:t>
            </a:fld>
            <a:endParaRPr lang="nl-NL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 17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35</a:t>
            </a:fld>
            <a:endParaRPr lang="nl-NL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 17 fout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36</a:t>
            </a:fld>
            <a:endParaRPr lang="nl-NL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 18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37</a:t>
            </a:fld>
            <a:endParaRPr lang="nl-NL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 18 fout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38</a:t>
            </a:fld>
            <a:endParaRPr lang="nl-NL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 19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39</a:t>
            </a:fld>
            <a:endParaRPr lang="nl-NL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 1 fout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4</a:t>
            </a:fld>
            <a:endParaRPr lang="nl-NL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 19 fout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40</a:t>
            </a:fld>
            <a:endParaRPr lang="nl-NL"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 19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41</a:t>
            </a:fld>
            <a:endParaRPr lang="nl-NL"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 20 fout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42</a:t>
            </a:fld>
            <a:endParaRPr lang="nl-NL"/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 21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43</a:t>
            </a:fld>
            <a:endParaRPr lang="nl-NL"/>
          </a:p>
        </p:txBody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 21 fout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44</a:t>
            </a:fld>
            <a:endParaRPr lang="nl-NL"/>
          </a:p>
        </p:txBody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 22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45</a:t>
            </a:fld>
            <a:endParaRPr lang="nl-NL"/>
          </a:p>
        </p:txBody>
      </p:sp>
    </p:spTree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 22 fout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46</a:t>
            </a:fld>
            <a:endParaRPr lang="nl-NL"/>
          </a:p>
        </p:txBody>
      </p:sp>
    </p:spTree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 23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47</a:t>
            </a:fld>
            <a:endParaRPr lang="nl-NL"/>
          </a:p>
        </p:txBody>
      </p:sp>
    </p:spTree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 23 fout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48</a:t>
            </a:fld>
            <a:endParaRPr lang="nl-NL"/>
          </a:p>
        </p:txBody>
      </p:sp>
    </p:spTree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 24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49</a:t>
            </a:fld>
            <a:endParaRPr lang="nl-NL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 2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5</a:t>
            </a:fld>
            <a:endParaRPr lang="nl-NL"/>
          </a:p>
        </p:txBody>
      </p:sp>
    </p:spTree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 24 fout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50</a:t>
            </a:fld>
            <a:endParaRPr lang="nl-NL"/>
          </a:p>
        </p:txBody>
      </p:sp>
    </p:spTree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 25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51</a:t>
            </a:fld>
            <a:endParaRPr lang="nl-NL"/>
          </a:p>
        </p:txBody>
      </p:sp>
    </p:spTree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 25 fout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52</a:t>
            </a:fld>
            <a:endParaRPr lang="nl-NL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 2 fout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6</a:t>
            </a:fld>
            <a:endParaRPr lang="nl-NL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 3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7</a:t>
            </a:fld>
            <a:endParaRPr lang="nl-NL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 3 fout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8</a:t>
            </a:fld>
            <a:endParaRPr lang="nl-NL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 4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9</a:t>
            </a:fld>
            <a:endParaRPr lang="nl-NL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/>
              <a:t>Klik om het opmaakprofiel van de modelondertitel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FB3D3B-DE78-4A50-AECA-E8B64443CBB7}" type="datetimeFigureOut">
              <a:rPr lang="nl-NL" smtClean="0"/>
              <a:pPr/>
              <a:t>za 25-2-2023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02D22-94E3-4318-9B1C-F935EB1C3010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FB3D3B-DE78-4A50-AECA-E8B64443CBB7}" type="datetimeFigureOut">
              <a:rPr lang="nl-NL" smtClean="0"/>
              <a:pPr/>
              <a:t>za 25-2-2023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02D22-94E3-4318-9B1C-F935EB1C3010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FB3D3B-DE78-4A50-AECA-E8B64443CBB7}" type="datetimeFigureOut">
              <a:rPr lang="nl-NL" smtClean="0"/>
              <a:pPr/>
              <a:t>za 25-2-2023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02D22-94E3-4318-9B1C-F935EB1C3010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FB3D3B-DE78-4A50-AECA-E8B64443CBB7}" type="datetimeFigureOut">
              <a:rPr lang="nl-NL" smtClean="0"/>
              <a:pPr/>
              <a:t>za 25-2-2023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02D22-94E3-4318-9B1C-F935EB1C3010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FB3D3B-DE78-4A50-AECA-E8B64443CBB7}" type="datetimeFigureOut">
              <a:rPr lang="nl-NL" smtClean="0"/>
              <a:pPr/>
              <a:t>za 25-2-2023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02D22-94E3-4318-9B1C-F935EB1C3010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FB3D3B-DE78-4A50-AECA-E8B64443CBB7}" type="datetimeFigureOut">
              <a:rPr lang="nl-NL" smtClean="0"/>
              <a:pPr/>
              <a:t>za 25-2-2023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02D22-94E3-4318-9B1C-F935EB1C3010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FB3D3B-DE78-4A50-AECA-E8B64443CBB7}" type="datetimeFigureOut">
              <a:rPr lang="nl-NL" smtClean="0"/>
              <a:pPr/>
              <a:t>za 25-2-2023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02D22-94E3-4318-9B1C-F935EB1C3010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FB3D3B-DE78-4A50-AECA-E8B64443CBB7}" type="datetimeFigureOut">
              <a:rPr lang="nl-NL" smtClean="0"/>
              <a:pPr/>
              <a:t>za 25-2-2023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02D22-94E3-4318-9B1C-F935EB1C3010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FB3D3B-DE78-4A50-AECA-E8B64443CBB7}" type="datetimeFigureOut">
              <a:rPr lang="nl-NL" smtClean="0"/>
              <a:pPr/>
              <a:t>za 25-2-2023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02D22-94E3-4318-9B1C-F935EB1C3010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FB3D3B-DE78-4A50-AECA-E8B64443CBB7}" type="datetimeFigureOut">
              <a:rPr lang="nl-NL" smtClean="0"/>
              <a:pPr/>
              <a:t>za 25-2-2023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02D22-94E3-4318-9B1C-F935EB1C3010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FB3D3B-DE78-4A50-AECA-E8B64443CBB7}" type="datetimeFigureOut">
              <a:rPr lang="nl-NL" smtClean="0"/>
              <a:pPr/>
              <a:t>za 25-2-2023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02D22-94E3-4318-9B1C-F935EB1C3010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DDEBCF"/>
            </a:gs>
            <a:gs pos="50000">
              <a:srgbClr val="9CB86E"/>
            </a:gs>
            <a:gs pos="100000">
              <a:srgbClr val="156B13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FB3D3B-DE78-4A50-AECA-E8B64443CBB7}" type="datetimeFigureOut">
              <a:rPr lang="nl-NL" smtClean="0"/>
              <a:pPr/>
              <a:t>za 25-2-2023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302D22-94E3-4318-9B1C-F935EB1C3010}" type="slidenum">
              <a:rPr lang="nl-NL" smtClean="0"/>
              <a:pPr/>
              <a:t>‹nr.›</a:t>
            </a:fld>
            <a:endParaRPr lang="nl-NL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7" Type="http://schemas.openxmlformats.org/officeDocument/2006/relationships/image" Target="../media/image3.sv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image" Target="../media/image1.jpeg"/><Relationship Id="rId4" Type="http://schemas.openxmlformats.org/officeDocument/2006/relationships/hyperlink" Target="http://www.bridgeoffice.nl/" TargetMode="Externa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" Target="slide9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11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slide" Target="slide12.xml"/><Relationship Id="rId3" Type="http://schemas.openxmlformats.org/officeDocument/2006/relationships/slide" Target="slide9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1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" Target="slide11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13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slide" Target="slide14.xml"/><Relationship Id="rId3" Type="http://schemas.openxmlformats.org/officeDocument/2006/relationships/slide" Target="slide11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15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" Target="slide13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15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slide" Target="slide16.xml"/><Relationship Id="rId3" Type="http://schemas.openxmlformats.org/officeDocument/2006/relationships/slide" Target="slide13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1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" Target="slide15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17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slide" Target="slide16.xml"/><Relationship Id="rId3" Type="http://schemas.openxmlformats.org/officeDocument/2006/relationships/slide" Target="slide15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19.xml"/><Relationship Id="rId9" Type="http://schemas.openxmlformats.org/officeDocument/2006/relationships/slide" Target="slide1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" Target="slide17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19.xml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slide" Target="slide20.xml"/><Relationship Id="rId3" Type="http://schemas.openxmlformats.org/officeDocument/2006/relationships/slide" Target="slide17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2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slide" Target="slide15.xml"/><Relationship Id="rId13" Type="http://schemas.openxmlformats.org/officeDocument/2006/relationships/slide" Target="slide25.xml"/><Relationship Id="rId18" Type="http://schemas.openxmlformats.org/officeDocument/2006/relationships/slide" Target="slide35.xml"/><Relationship Id="rId26" Type="http://schemas.openxmlformats.org/officeDocument/2006/relationships/slide" Target="slide51.xml"/><Relationship Id="rId3" Type="http://schemas.openxmlformats.org/officeDocument/2006/relationships/slide" Target="slide5.xml"/><Relationship Id="rId21" Type="http://schemas.openxmlformats.org/officeDocument/2006/relationships/slide" Target="slide41.xml"/><Relationship Id="rId7" Type="http://schemas.openxmlformats.org/officeDocument/2006/relationships/slide" Target="slide13.xml"/><Relationship Id="rId12" Type="http://schemas.openxmlformats.org/officeDocument/2006/relationships/slide" Target="slide23.xml"/><Relationship Id="rId17" Type="http://schemas.openxmlformats.org/officeDocument/2006/relationships/slide" Target="slide33.xml"/><Relationship Id="rId25" Type="http://schemas.openxmlformats.org/officeDocument/2006/relationships/slide" Target="slide49.xml"/><Relationship Id="rId2" Type="http://schemas.openxmlformats.org/officeDocument/2006/relationships/notesSlide" Target="../notesSlides/notesSlide2.xml"/><Relationship Id="rId16" Type="http://schemas.openxmlformats.org/officeDocument/2006/relationships/slide" Target="slide31.xml"/><Relationship Id="rId20" Type="http://schemas.openxmlformats.org/officeDocument/2006/relationships/slide" Target="slide39.xml"/><Relationship Id="rId29" Type="http://schemas.openxmlformats.org/officeDocument/2006/relationships/hyperlink" Target="http://www.bridgeoffice.nl/" TargetMode="External"/><Relationship Id="rId1" Type="http://schemas.openxmlformats.org/officeDocument/2006/relationships/slideLayout" Target="../slideLayouts/slideLayout7.xml"/><Relationship Id="rId6" Type="http://schemas.openxmlformats.org/officeDocument/2006/relationships/slide" Target="slide11.xml"/><Relationship Id="rId11" Type="http://schemas.openxmlformats.org/officeDocument/2006/relationships/slide" Target="slide21.xml"/><Relationship Id="rId24" Type="http://schemas.openxmlformats.org/officeDocument/2006/relationships/slide" Target="slide47.xml"/><Relationship Id="rId5" Type="http://schemas.openxmlformats.org/officeDocument/2006/relationships/slide" Target="slide9.xml"/><Relationship Id="rId15" Type="http://schemas.openxmlformats.org/officeDocument/2006/relationships/slide" Target="slide29.xml"/><Relationship Id="rId23" Type="http://schemas.openxmlformats.org/officeDocument/2006/relationships/slide" Target="slide45.xml"/><Relationship Id="rId28" Type="http://schemas.openxmlformats.org/officeDocument/2006/relationships/slide" Target="slide1.xml"/><Relationship Id="rId10" Type="http://schemas.openxmlformats.org/officeDocument/2006/relationships/slide" Target="slide19.xml"/><Relationship Id="rId19" Type="http://schemas.openxmlformats.org/officeDocument/2006/relationships/slide" Target="slide37.xml"/><Relationship Id="rId4" Type="http://schemas.openxmlformats.org/officeDocument/2006/relationships/slide" Target="slide7.xml"/><Relationship Id="rId9" Type="http://schemas.openxmlformats.org/officeDocument/2006/relationships/slide" Target="slide17.xml"/><Relationship Id="rId14" Type="http://schemas.openxmlformats.org/officeDocument/2006/relationships/slide" Target="slide27.xml"/><Relationship Id="rId22" Type="http://schemas.openxmlformats.org/officeDocument/2006/relationships/slide" Target="slide43.xml"/><Relationship Id="rId27" Type="http://schemas.openxmlformats.org/officeDocument/2006/relationships/slide" Target="slide3.xml"/><Relationship Id="rId30" Type="http://schemas.openxmlformats.org/officeDocument/2006/relationships/image" Target="../media/image1.jpe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" Target="slide19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21.xml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slide" Target="slide22.xml"/><Relationship Id="rId3" Type="http://schemas.openxmlformats.org/officeDocument/2006/relationships/slide" Target="slide19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23.xml"/><Relationship Id="rId9" Type="http://schemas.openxmlformats.org/officeDocument/2006/relationships/slide" Target="slide21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" Target="slide21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23.xml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slide" Target="slide24.xml"/><Relationship Id="rId3" Type="http://schemas.openxmlformats.org/officeDocument/2006/relationships/slide" Target="slide21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25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slide" Target="slide23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25.xml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slide" Target="slide26.xml"/><Relationship Id="rId3" Type="http://schemas.openxmlformats.org/officeDocument/2006/relationships/slide" Target="slide23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27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slide" Target="slide25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27.xml"/></Relationships>
</file>

<file path=ppt/slides/_rels/slide27.xml.rels><?xml version="1.0" encoding="UTF-8" standalone="yes"?>
<Relationships xmlns="http://schemas.openxmlformats.org/package/2006/relationships"><Relationship Id="rId8" Type="http://schemas.openxmlformats.org/officeDocument/2006/relationships/slide" Target="slide28.xml"/><Relationship Id="rId3" Type="http://schemas.openxmlformats.org/officeDocument/2006/relationships/slide" Target="slide25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29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slide" Target="slide27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29.xml"/></Relationships>
</file>

<file path=ppt/slides/_rels/slide29.xml.rels><?xml version="1.0" encoding="UTF-8" standalone="yes"?>
<Relationships xmlns="http://schemas.openxmlformats.org/package/2006/relationships"><Relationship Id="rId8" Type="http://schemas.openxmlformats.org/officeDocument/2006/relationships/slide" Target="slide30.xml"/><Relationship Id="rId3" Type="http://schemas.openxmlformats.org/officeDocument/2006/relationships/slide" Target="slide27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3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7" Type="http://schemas.openxmlformats.org/officeDocument/2006/relationships/slide" Target="slide4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jpeg"/><Relationship Id="rId5" Type="http://schemas.openxmlformats.org/officeDocument/2006/relationships/hyperlink" Target="http://www.bridgeoffice.nl/" TargetMode="External"/><Relationship Id="rId4" Type="http://schemas.openxmlformats.org/officeDocument/2006/relationships/slide" Target="slide5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slide" Target="slide29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31.xml"/></Relationships>
</file>

<file path=ppt/slides/_rels/slide31.xml.rels><?xml version="1.0" encoding="UTF-8" standalone="yes"?>
<Relationships xmlns="http://schemas.openxmlformats.org/package/2006/relationships"><Relationship Id="rId8" Type="http://schemas.openxmlformats.org/officeDocument/2006/relationships/slide" Target="slide32.xml"/><Relationship Id="rId3" Type="http://schemas.openxmlformats.org/officeDocument/2006/relationships/slide" Target="slide29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33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slide" Target="slide31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33.xml"/></Relationships>
</file>

<file path=ppt/slides/_rels/slide33.xml.rels><?xml version="1.0" encoding="UTF-8" standalone="yes"?>
<Relationships xmlns="http://schemas.openxmlformats.org/package/2006/relationships"><Relationship Id="rId8" Type="http://schemas.openxmlformats.org/officeDocument/2006/relationships/slide" Target="slide34.xml"/><Relationship Id="rId3" Type="http://schemas.openxmlformats.org/officeDocument/2006/relationships/slide" Target="slide31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35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slide" Target="slide33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35.xml"/></Relationships>
</file>

<file path=ppt/slides/_rels/slide35.xml.rels><?xml version="1.0" encoding="UTF-8" standalone="yes"?>
<Relationships xmlns="http://schemas.openxmlformats.org/package/2006/relationships"><Relationship Id="rId8" Type="http://schemas.openxmlformats.org/officeDocument/2006/relationships/slide" Target="slide36.xml"/><Relationship Id="rId3" Type="http://schemas.openxmlformats.org/officeDocument/2006/relationships/slide" Target="slide33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37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slide" Target="slide35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37.xml"/></Relationships>
</file>

<file path=ppt/slides/_rels/slide37.xml.rels><?xml version="1.0" encoding="UTF-8" standalone="yes"?>
<Relationships xmlns="http://schemas.openxmlformats.org/package/2006/relationships"><Relationship Id="rId8" Type="http://schemas.openxmlformats.org/officeDocument/2006/relationships/slide" Target="slide38.xml"/><Relationship Id="rId3" Type="http://schemas.openxmlformats.org/officeDocument/2006/relationships/slide" Target="slide35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39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slide" Target="slide37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39.xml"/></Relationships>
</file>

<file path=ppt/slides/_rels/slide39.xml.rels><?xml version="1.0" encoding="UTF-8" standalone="yes"?>
<Relationships xmlns="http://schemas.openxmlformats.org/package/2006/relationships"><Relationship Id="rId8" Type="http://schemas.openxmlformats.org/officeDocument/2006/relationships/slide" Target="slide40.xml"/><Relationship Id="rId3" Type="http://schemas.openxmlformats.org/officeDocument/2006/relationships/slide" Target="slide37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4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5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slide" Target="slide39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41.xml"/></Relationships>
</file>

<file path=ppt/slides/_rels/slide41.xml.rels><?xml version="1.0" encoding="UTF-8" standalone="yes"?>
<Relationships xmlns="http://schemas.openxmlformats.org/package/2006/relationships"><Relationship Id="rId8" Type="http://schemas.openxmlformats.org/officeDocument/2006/relationships/slide" Target="slide42.xml"/><Relationship Id="rId3" Type="http://schemas.openxmlformats.org/officeDocument/2006/relationships/slide" Target="slide39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43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slide" Target="slide41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43.xml"/></Relationships>
</file>

<file path=ppt/slides/_rels/slide43.xml.rels><?xml version="1.0" encoding="UTF-8" standalone="yes"?>
<Relationships xmlns="http://schemas.openxmlformats.org/package/2006/relationships"><Relationship Id="rId8" Type="http://schemas.openxmlformats.org/officeDocument/2006/relationships/slide" Target="slide44.xml"/><Relationship Id="rId3" Type="http://schemas.openxmlformats.org/officeDocument/2006/relationships/slide" Target="slide41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45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slide" Target="slide43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45.xml"/></Relationships>
</file>

<file path=ppt/slides/_rels/slide45.xml.rels><?xml version="1.0" encoding="UTF-8" standalone="yes"?>
<Relationships xmlns="http://schemas.openxmlformats.org/package/2006/relationships"><Relationship Id="rId8" Type="http://schemas.openxmlformats.org/officeDocument/2006/relationships/slide" Target="slide46.xml"/><Relationship Id="rId3" Type="http://schemas.openxmlformats.org/officeDocument/2006/relationships/slide" Target="slide43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47.xml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slide" Target="slide45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47.xml"/></Relationships>
</file>

<file path=ppt/slides/_rels/slide47.xml.rels><?xml version="1.0" encoding="UTF-8" standalone="yes"?>
<Relationships xmlns="http://schemas.openxmlformats.org/package/2006/relationships"><Relationship Id="rId8" Type="http://schemas.openxmlformats.org/officeDocument/2006/relationships/slide" Target="slide48.xml"/><Relationship Id="rId3" Type="http://schemas.openxmlformats.org/officeDocument/2006/relationships/slide" Target="slide45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49.xml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slide" Target="slide47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49.xml"/></Relationships>
</file>

<file path=ppt/slides/_rels/slide49.xml.rels><?xml version="1.0" encoding="UTF-8" standalone="yes"?>
<Relationships xmlns="http://schemas.openxmlformats.org/package/2006/relationships"><Relationship Id="rId8" Type="http://schemas.openxmlformats.org/officeDocument/2006/relationships/slide" Target="slide50.xml"/><Relationship Id="rId3" Type="http://schemas.openxmlformats.org/officeDocument/2006/relationships/slide" Target="slide47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51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slide" Target="slide6.xml"/><Relationship Id="rId3" Type="http://schemas.openxmlformats.org/officeDocument/2006/relationships/slide" Target="slide3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7.xml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slide" Target="slide49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51.xml"/></Relationships>
</file>

<file path=ppt/slides/_rels/slide51.xml.rels><?xml version="1.0" encoding="UTF-8" standalone="yes"?>
<Relationships xmlns="http://schemas.openxmlformats.org/package/2006/relationships"><Relationship Id="rId8" Type="http://schemas.openxmlformats.org/officeDocument/2006/relationships/slide" Target="slide52.xml"/><Relationship Id="rId3" Type="http://schemas.openxmlformats.org/officeDocument/2006/relationships/slide" Target="slide49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53.xml"/></Relationships>
</file>

<file path=ppt/slides/_rels/slide52.xml.rels><?xml version="1.0" encoding="UTF-8" standalone="yes"?>
<Relationships xmlns="http://schemas.openxmlformats.org/package/2006/relationships"><Relationship Id="rId3" Type="http://schemas.openxmlformats.org/officeDocument/2006/relationships/slide" Target="slide51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53.xml"/></Relationships>
</file>

<file path=ppt/slides/_rels/slide53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slide" Target="slide5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.jpeg"/><Relationship Id="rId4" Type="http://schemas.openxmlformats.org/officeDocument/2006/relationships/hyperlink" Target="http://www.bridgeoffice.nl/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7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slide" Target="slide8.xml"/><Relationship Id="rId3" Type="http://schemas.openxmlformats.org/officeDocument/2006/relationships/slide" Target="slide5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9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7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9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slide" Target="slide10.xml"/><Relationship Id="rId3" Type="http://schemas.openxmlformats.org/officeDocument/2006/relationships/slide" Target="slide7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ond diagonale hoek rechthoek 9">
            <a:hlinkClick r:id="rId3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Start</a:t>
            </a:r>
          </a:p>
        </p:txBody>
      </p:sp>
      <p:sp>
        <p:nvSpPr>
          <p:cNvPr id="17" name="Rond diagonale hoek rechthoek 16"/>
          <p:cNvSpPr/>
          <p:nvPr/>
        </p:nvSpPr>
        <p:spPr>
          <a:xfrm>
            <a:off x="323528" y="5950800"/>
            <a:ext cx="3744416" cy="504000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Druk op ESC om de test af te sluiten</a:t>
            </a:r>
          </a:p>
        </p:txBody>
      </p:sp>
      <p:sp>
        <p:nvSpPr>
          <p:cNvPr id="12" name="Tekstvak 11"/>
          <p:cNvSpPr txBox="1"/>
          <p:nvPr/>
        </p:nvSpPr>
        <p:spPr>
          <a:xfrm>
            <a:off x="6997694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l-NL" sz="1050" dirty="0"/>
              <a:t>© Bridge Office - Serie 4 - Les 1</a:t>
            </a:r>
          </a:p>
        </p:txBody>
      </p:sp>
      <p:sp>
        <p:nvSpPr>
          <p:cNvPr id="13" name="Tekstvak 12"/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- Serie 4 - Les 1</a:t>
            </a:r>
          </a:p>
        </p:txBody>
      </p:sp>
      <p:pic>
        <p:nvPicPr>
          <p:cNvPr id="14" name="Afbeelding 13" descr="mainheader.jpg">
            <a:hlinkClick r:id="rId4" tooltip="Klik hier om de website van Bridge Office te bezoeken!"/>
          </p:cNvPr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Tekstvak 15">
            <a:extLst>
              <a:ext uri="{FF2B5EF4-FFF2-40B4-BE49-F238E27FC236}">
                <a16:creationId xmlns:a16="http://schemas.microsoft.com/office/drawing/2014/main" id="{5AFD8B44-0C69-493F-B0D5-5CF4C85B7593}"/>
              </a:ext>
            </a:extLst>
          </p:cNvPr>
          <p:cNvSpPr txBox="1"/>
          <p:nvPr/>
        </p:nvSpPr>
        <p:spPr>
          <a:xfrm>
            <a:off x="2915816" y="3114782"/>
            <a:ext cx="396044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000" dirty="0">
                <a:solidFill>
                  <a:srgbClr val="244D10"/>
                </a:solidFill>
                <a:latin typeface="Copperplate Gothic Light" panose="020E0507020206020404" pitchFamily="34" charset="0"/>
              </a:rPr>
              <a:t>1: Biedsysteem 5542</a:t>
            </a:r>
            <a:br>
              <a:rPr lang="nl-NL" sz="2000" dirty="0">
                <a:solidFill>
                  <a:srgbClr val="244D10"/>
                </a:solidFill>
                <a:latin typeface="Copperplate Gothic Light" panose="020E0507020206020404" pitchFamily="34" charset="0"/>
              </a:rPr>
            </a:br>
            <a:r>
              <a:rPr lang="nl-NL" sz="2000" dirty="0">
                <a:solidFill>
                  <a:srgbClr val="244D10"/>
                </a:solidFill>
                <a:latin typeface="Copperplate Gothic Light" panose="020E0507020206020404" pitchFamily="34" charset="0"/>
              </a:rPr>
              <a:t>2: Openingen van 12+</a:t>
            </a:r>
            <a:br>
              <a:rPr lang="nl-NL" sz="2000" dirty="0">
                <a:solidFill>
                  <a:srgbClr val="244D10"/>
                </a:solidFill>
                <a:latin typeface="Copperplate Gothic Light" panose="020E0507020206020404" pitchFamily="34" charset="0"/>
              </a:rPr>
            </a:br>
            <a:r>
              <a:rPr lang="nl-NL" sz="2000" dirty="0">
                <a:solidFill>
                  <a:srgbClr val="244D10"/>
                </a:solidFill>
                <a:latin typeface="Copperplate Gothic Light" panose="020E0507020206020404" pitchFamily="34" charset="0"/>
              </a:rPr>
              <a:t>3: Stayman vanaf 8 punten</a:t>
            </a:r>
          </a:p>
          <a:p>
            <a:r>
              <a:rPr lang="nl-NL" sz="2000" dirty="0">
                <a:solidFill>
                  <a:srgbClr val="244D10"/>
                </a:solidFill>
                <a:latin typeface="Copperplate Gothic Light" panose="020E0507020206020404" pitchFamily="34" charset="0"/>
              </a:rPr>
              <a:t>4. Zwakke 2 openingen</a:t>
            </a:r>
          </a:p>
          <a:p>
            <a:r>
              <a:rPr lang="nl-NL" sz="2000" dirty="0">
                <a:solidFill>
                  <a:srgbClr val="244D10"/>
                </a:solidFill>
                <a:latin typeface="Copperplate Gothic Light" panose="020E0507020206020404" pitchFamily="34" charset="0"/>
              </a:rPr>
              <a:t>5. Blackwood (</a:t>
            </a:r>
            <a:r>
              <a:rPr lang="nl-NL" dirty="0">
                <a:solidFill>
                  <a:srgbClr val="244D10"/>
                </a:solidFill>
                <a:latin typeface="Copperplate Gothic Light" panose="020E0507020206020404" pitchFamily="34" charset="0"/>
              </a:rPr>
              <a:t>Azen vragen</a:t>
            </a:r>
            <a:r>
              <a:rPr lang="nl-NL" sz="2000" dirty="0">
                <a:solidFill>
                  <a:srgbClr val="244D10"/>
                </a:solidFill>
                <a:latin typeface="Copperplate Gothic Light" panose="020E0507020206020404" pitchFamily="34" charset="0"/>
              </a:rPr>
              <a:t>)</a:t>
            </a:r>
          </a:p>
        </p:txBody>
      </p:sp>
      <p:pic>
        <p:nvPicPr>
          <p:cNvPr id="18" name="Graphic 17" descr="Labyrint">
            <a:extLst>
              <a:ext uri="{FF2B5EF4-FFF2-40B4-BE49-F238E27FC236}">
                <a16:creationId xmlns:a16="http://schemas.microsoft.com/office/drawing/2014/main" id="{6678E459-0CBB-429E-AA0A-CFCE4B465543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611560" y="2620551"/>
            <a:ext cx="1778992" cy="1778992"/>
          </a:xfrm>
          <a:prstGeom prst="rect">
            <a:avLst/>
          </a:prstGeom>
          <a:ln w="34925">
            <a:solidFill>
              <a:srgbClr val="FFFFFF"/>
            </a:solidFill>
          </a:ln>
          <a:effectLst>
            <a:outerShdw blurRad="317500" dir="2700000" algn="ctr">
              <a:srgbClr val="000000">
                <a:alpha val="43000"/>
              </a:srgbClr>
            </a:outerShdw>
          </a:effectLst>
          <a:scene3d>
            <a:camera prst="perspectiveFront" fov="2700000">
              <a:rot lat="19086000" lon="19067999" rev="3108000"/>
            </a:camera>
            <a:lightRig rig="threePt" dir="t">
              <a:rot lat="0" lon="0" rev="0"/>
            </a:lightRig>
          </a:scene3d>
          <a:sp3d extrusionH="38100" prstMaterial="clear">
            <a:bevelT w="260350" h="50800" prst="softRound"/>
            <a:bevelB prst="softRound"/>
          </a:sp3d>
        </p:spPr>
      </p:pic>
      <p:pic>
        <p:nvPicPr>
          <p:cNvPr id="19" name="Graphic 18" descr="Labyrint">
            <a:extLst>
              <a:ext uri="{FF2B5EF4-FFF2-40B4-BE49-F238E27FC236}">
                <a16:creationId xmlns:a16="http://schemas.microsoft.com/office/drawing/2014/main" id="{69F50B2C-CD65-4F50-B370-F665FBD3C1A9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6732240" y="2624889"/>
            <a:ext cx="1778992" cy="1778992"/>
          </a:xfrm>
          <a:prstGeom prst="rect">
            <a:avLst/>
          </a:prstGeom>
          <a:ln w="34925">
            <a:solidFill>
              <a:srgbClr val="FFFFFF"/>
            </a:solidFill>
          </a:ln>
          <a:effectLst>
            <a:outerShdw blurRad="317500" dir="2700000" algn="ctr">
              <a:srgbClr val="000000">
                <a:alpha val="43000"/>
              </a:srgbClr>
            </a:outerShdw>
          </a:effectLst>
          <a:scene3d>
            <a:camera prst="perspectiveFront" fov="2700000">
              <a:rot lat="19086000" lon="19067999" rev="3108000"/>
            </a:camera>
            <a:lightRig rig="threePt" dir="t">
              <a:rot lat="0" lon="0" rev="0"/>
            </a:lightRig>
          </a:scene3d>
          <a:sp3d extrusionH="38100" prstMaterial="clear">
            <a:bevelT w="260350" h="50800" prst="softRound"/>
            <a:bevelB prst="softRound"/>
          </a:sp3d>
        </p:spPr>
      </p:pic>
      <p:sp>
        <p:nvSpPr>
          <p:cNvPr id="21" name="Rechthoek 20">
            <a:extLst>
              <a:ext uri="{FF2B5EF4-FFF2-40B4-BE49-F238E27FC236}">
                <a16:creationId xmlns:a16="http://schemas.microsoft.com/office/drawing/2014/main" id="{FFE0A3CB-7A32-4A1C-8C9B-EF6A66A54537}"/>
              </a:ext>
            </a:extLst>
          </p:cNvPr>
          <p:cNvSpPr/>
          <p:nvPr/>
        </p:nvSpPr>
        <p:spPr>
          <a:xfrm>
            <a:off x="3383868" y="4869160"/>
            <a:ext cx="2376264" cy="43204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800" dirty="0"/>
              <a:t>© Bridge Office 2021</a:t>
            </a:r>
            <a:br>
              <a:rPr lang="fr-FR" sz="800" dirty="0"/>
            </a:br>
            <a:r>
              <a:rPr lang="fr-FR" sz="800" dirty="0"/>
              <a:t>Auteur: Thijs Op het Roodt</a:t>
            </a:r>
            <a:endParaRPr lang="nl-NL" sz="800" dirty="0"/>
          </a:p>
        </p:txBody>
      </p:sp>
      <p:sp>
        <p:nvSpPr>
          <p:cNvPr id="22" name="Tekstvak 21">
            <a:extLst>
              <a:ext uri="{FF2B5EF4-FFF2-40B4-BE49-F238E27FC236}">
                <a16:creationId xmlns:a16="http://schemas.microsoft.com/office/drawing/2014/main" id="{DFA8C9F2-DD63-4D36-875C-A72D65200872}"/>
              </a:ext>
            </a:extLst>
          </p:cNvPr>
          <p:cNvSpPr txBox="1"/>
          <p:nvPr/>
        </p:nvSpPr>
        <p:spPr>
          <a:xfrm>
            <a:off x="467544" y="1120089"/>
            <a:ext cx="849267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60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244D10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Copperplate Gothic Bold" panose="020E0705020206020404" pitchFamily="34" charset="0"/>
              </a:rPr>
              <a:t>Serie 4 - Les 1</a:t>
            </a:r>
            <a:endParaRPr lang="nl-NL" sz="6000" dirty="0">
              <a:solidFill>
                <a:srgbClr val="244D1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Copperplate Gothic Bold" panose="020E0705020206020404" pitchFamily="34" charset="0"/>
            </a:endParaRPr>
          </a:p>
        </p:txBody>
      </p:sp>
    </p:spTree>
  </p:cSld>
  <p:clrMapOvr>
    <a:masterClrMapping/>
  </p:clrMapOvr>
  <p:transition advClick="0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/>
          <p:cNvSpPr/>
          <p:nvPr/>
        </p:nvSpPr>
        <p:spPr>
          <a:xfrm>
            <a:off x="2174000" y="1465495"/>
            <a:ext cx="6552000" cy="576000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Jammer! Dat is niet het goede antwoord.</a:t>
            </a:r>
          </a:p>
        </p:txBody>
      </p:sp>
      <p:sp>
        <p:nvSpPr>
          <p:cNvPr id="10" name="Rond diagonale hoek rechthoek 9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1" name="Rond diagonale hoek rechthoek 10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2" name="Rond diagonale hoek rechthoek 11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sp>
        <p:nvSpPr>
          <p:cNvPr id="15" name="Rond diagonale hoek rechthoek 14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4</a:t>
            </a:r>
          </a:p>
        </p:txBody>
      </p:sp>
      <p:pic>
        <p:nvPicPr>
          <p:cNvPr id="14" name="Afbeelding 13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Tekstvak 15">
            <a:extLst>
              <a:ext uri="{FF2B5EF4-FFF2-40B4-BE49-F238E27FC236}">
                <a16:creationId xmlns:a16="http://schemas.microsoft.com/office/drawing/2014/main" id="{75F7C767-6311-4519-82EF-73EC6F39D3C5}"/>
              </a:ext>
            </a:extLst>
          </p:cNvPr>
          <p:cNvSpPr txBox="1"/>
          <p:nvPr/>
        </p:nvSpPr>
        <p:spPr>
          <a:xfrm>
            <a:off x="3240000" y="3240000"/>
            <a:ext cx="5508000" cy="1200329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sz="2400" dirty="0">
                <a:solidFill>
                  <a:srgbClr val="244D10"/>
                </a:solidFill>
              </a:rPr>
              <a:t>Een mooie verdeelde hand en 16 punten, die aan alle eisen van een 1 SA opening voldoet.</a:t>
            </a:r>
          </a:p>
        </p:txBody>
      </p:sp>
      <p:sp>
        <p:nvSpPr>
          <p:cNvPr id="22" name="Tekstvak 21">
            <a:extLst>
              <a:ext uri="{FF2B5EF4-FFF2-40B4-BE49-F238E27FC236}">
                <a16:creationId xmlns:a16="http://schemas.microsoft.com/office/drawing/2014/main" id="{77F9F709-F767-4313-B9CD-969362F386C0}"/>
              </a:ext>
            </a:extLst>
          </p:cNvPr>
          <p:cNvSpPr txBox="1"/>
          <p:nvPr/>
        </p:nvSpPr>
        <p:spPr>
          <a:xfrm>
            <a:off x="6997694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l-NL" sz="1050" dirty="0"/>
              <a:t>© Bridge Office - Serie 4 - Les 1</a:t>
            </a:r>
          </a:p>
        </p:txBody>
      </p:sp>
      <p:sp>
        <p:nvSpPr>
          <p:cNvPr id="23" name="Tekstvak 22">
            <a:extLst>
              <a:ext uri="{FF2B5EF4-FFF2-40B4-BE49-F238E27FC236}">
                <a16:creationId xmlns:a16="http://schemas.microsoft.com/office/drawing/2014/main" id="{6860A572-ABA5-4380-A57A-8D473FDEE110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- Serie 4 - Les 1</a:t>
            </a:r>
          </a:p>
        </p:txBody>
      </p:sp>
      <p:sp>
        <p:nvSpPr>
          <p:cNvPr id="2" name="Rond diagonale hoek rechthoek 23">
            <a:extLst>
              <a:ext uri="{FF2B5EF4-FFF2-40B4-BE49-F238E27FC236}">
                <a16:creationId xmlns:a16="http://schemas.microsoft.com/office/drawing/2014/main" id="{34E3D2B5-C608-C384-ADEB-3BE95158136C}"/>
              </a:ext>
            </a:extLst>
          </p:cNvPr>
          <p:cNvSpPr/>
          <p:nvPr/>
        </p:nvSpPr>
        <p:spPr>
          <a:xfrm>
            <a:off x="395536" y="2304000"/>
            <a:ext cx="8352000" cy="792000"/>
          </a:xfrm>
          <a:prstGeom prst="round2DiagRect">
            <a:avLst/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400">
                <a:cs typeface="Calibri" panose="020F0502020204030204" pitchFamily="34" charset="0"/>
              </a:rPr>
              <a:t>U mag starten met bieden. </a:t>
            </a:r>
            <a:br>
              <a:rPr lang="nl-NL" sz="2400">
                <a:cs typeface="Calibri" panose="020F0502020204030204" pitchFamily="34" charset="0"/>
              </a:rPr>
            </a:br>
            <a:r>
              <a:rPr lang="nl-NL" sz="2400">
                <a:cs typeface="Calibri" panose="020F0502020204030204" pitchFamily="34" charset="0"/>
              </a:rPr>
              <a:t>Wat gaat u bieden?</a:t>
            </a:r>
            <a:endParaRPr lang="nl-NL" sz="2400" dirty="0">
              <a:cs typeface="Calibri" panose="020F0502020204030204" pitchFamily="34" charset="0"/>
            </a:endParaRPr>
          </a:p>
        </p:txBody>
      </p:sp>
      <p:graphicFrame>
        <p:nvGraphicFramePr>
          <p:cNvPr id="3" name="Tabel 2">
            <a:extLst>
              <a:ext uri="{FF2B5EF4-FFF2-40B4-BE49-F238E27FC236}">
                <a16:creationId xmlns:a16="http://schemas.microsoft.com/office/drawing/2014/main" id="{CCF58F1F-1619-0AFA-B72C-9A75E7B0529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10770849"/>
              </p:ext>
            </p:extLst>
          </p:nvPr>
        </p:nvGraphicFramePr>
        <p:xfrm>
          <a:off x="396000" y="3240000"/>
          <a:ext cx="2566578" cy="1795552"/>
        </p:xfrm>
        <a:graphic>
          <a:graphicData uri="http://schemas.openxmlformats.org/drawingml/2006/table">
            <a:tbl>
              <a:tblPr firstRow="1" bandRow="1">
                <a:tableStyleId>{0505E3EF-67EA-436B-97B2-0124C06EBD24}</a:tableStyleId>
              </a:tblPr>
              <a:tblGrid>
                <a:gridCol w="371529">
                  <a:extLst>
                    <a:ext uri="{9D8B030D-6E8A-4147-A177-3AD203B41FA5}">
                      <a16:colId xmlns:a16="http://schemas.microsoft.com/office/drawing/2014/main" val="4208127773"/>
                    </a:ext>
                  </a:extLst>
                </a:gridCol>
                <a:gridCol w="2195049">
                  <a:extLst>
                    <a:ext uri="{9D8B030D-6E8A-4147-A177-3AD203B41FA5}">
                      <a16:colId xmlns:a16="http://schemas.microsoft.com/office/drawing/2014/main" val="3814898469"/>
                    </a:ext>
                  </a:extLst>
                </a:gridCol>
              </a:tblGrid>
              <a:tr h="415372"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/>
                        <a:t>♠</a:t>
                      </a:r>
                    </a:p>
                  </a:txBody>
                  <a:tcPr marT="41564" marB="41564"/>
                </a:tc>
                <a:tc>
                  <a:txBody>
                    <a:bodyPr/>
                    <a:lstStyle/>
                    <a:p>
                      <a:r>
                        <a:rPr lang="nl-NL" sz="2400" b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A9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290467215"/>
                  </a:ext>
                </a:extLst>
              </a:tr>
              <a:tr h="421142"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>
                          <a:solidFill>
                            <a:srgbClr val="FF0000"/>
                          </a:solidFill>
                        </a:rPr>
                        <a:t>♥</a:t>
                      </a:r>
                    </a:p>
                  </a:txBody>
                  <a:tcPr marT="41564" marB="41564"/>
                </a:tc>
                <a:tc>
                  <a:txBody>
                    <a:bodyPr/>
                    <a:lstStyle/>
                    <a:p>
                      <a:r>
                        <a:rPr lang="nl-NL" sz="2400" b="0">
                          <a:solidFill>
                            <a:srgbClr val="C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H874</a:t>
                      </a:r>
                      <a:endParaRPr lang="nl-NL" sz="2400" b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180997622"/>
                  </a:ext>
                </a:extLst>
              </a:tr>
              <a:tr h="421142"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>
                          <a:solidFill>
                            <a:srgbClr val="FF0000"/>
                          </a:solidFill>
                        </a:rPr>
                        <a:t>♦</a:t>
                      </a:r>
                    </a:p>
                  </a:txBody>
                  <a:tcPr marT="41564" marB="41564"/>
                </a:tc>
                <a:tc>
                  <a:txBody>
                    <a:bodyPr/>
                    <a:lstStyle/>
                    <a:p>
                      <a:r>
                        <a:rPr lang="nl-NL" sz="2400" b="0">
                          <a:solidFill>
                            <a:srgbClr val="C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HB10</a:t>
                      </a:r>
                      <a:endParaRPr lang="nl-NL" sz="2400" b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905866764"/>
                  </a:ext>
                </a:extLst>
              </a:tr>
              <a:tr h="421142"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/>
                        <a:t>♣</a:t>
                      </a:r>
                    </a:p>
                  </a:txBody>
                  <a:tcPr marT="41564" marB="41564"/>
                </a:tc>
                <a:tc>
                  <a:txBody>
                    <a:bodyPr/>
                    <a:lstStyle/>
                    <a:p>
                      <a:r>
                        <a:rPr lang="nl-NL" sz="2400" b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AB102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75332163"/>
                  </a:ext>
                </a:extLst>
              </a:tr>
            </a:tbl>
          </a:graphicData>
        </a:graphic>
      </p:graphicFrame>
    </p:spTree>
  </p:cSld>
  <p:clrMapOvr>
    <a:masterClrMapping/>
  </p:clrMapOvr>
  <p:transition advClick="0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ond diagonale hoek rechthoek 23"/>
          <p:cNvSpPr/>
          <p:nvPr/>
        </p:nvSpPr>
        <p:spPr>
          <a:xfrm>
            <a:off x="396000" y="2304000"/>
            <a:ext cx="8352000" cy="792000"/>
          </a:xfrm>
          <a:prstGeom prst="round2DiagRect">
            <a:avLst/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400">
                <a:cs typeface="Calibri" panose="020F0502020204030204" pitchFamily="34" charset="0"/>
              </a:rPr>
              <a:t>U mag starten met bieden. </a:t>
            </a:r>
            <a:br>
              <a:rPr lang="nl-NL" sz="2400">
                <a:cs typeface="Calibri" panose="020F0502020204030204" pitchFamily="34" charset="0"/>
              </a:rPr>
            </a:br>
            <a:r>
              <a:rPr lang="nl-NL" sz="2400">
                <a:cs typeface="Calibri" panose="020F0502020204030204" pitchFamily="34" charset="0"/>
              </a:rPr>
              <a:t>Wat gaat u bieden?</a:t>
            </a:r>
            <a:endParaRPr lang="nl-NL" sz="2400" dirty="0">
              <a:cs typeface="Calibri" panose="020F0502020204030204" pitchFamily="34" charset="0"/>
            </a:endParaRPr>
          </a:p>
        </p:txBody>
      </p:sp>
      <p:sp>
        <p:nvSpPr>
          <p:cNvPr id="29" name="Rond diagonale hoek rechthoek 28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5</a:t>
            </a:r>
          </a:p>
        </p:txBody>
      </p:sp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2" name="Rond diagonale hoek rechthoek 11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3" name="Afbeelding 12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graphicFrame>
        <p:nvGraphicFramePr>
          <p:cNvPr id="19" name="Tabel 2">
            <a:extLst>
              <a:ext uri="{FF2B5EF4-FFF2-40B4-BE49-F238E27FC236}">
                <a16:creationId xmlns:a16="http://schemas.microsoft.com/office/drawing/2014/main" id="{D756BAFE-0D20-4BFB-940A-136762412F8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31677406"/>
              </p:ext>
            </p:extLst>
          </p:nvPr>
        </p:nvGraphicFramePr>
        <p:xfrm>
          <a:off x="396000" y="3240000"/>
          <a:ext cx="2566578" cy="1795552"/>
        </p:xfrm>
        <a:graphic>
          <a:graphicData uri="http://schemas.openxmlformats.org/drawingml/2006/table">
            <a:tbl>
              <a:tblPr firstRow="1" bandRow="1">
                <a:tableStyleId>{0505E3EF-67EA-436B-97B2-0124C06EBD24}</a:tableStyleId>
              </a:tblPr>
              <a:tblGrid>
                <a:gridCol w="371529">
                  <a:extLst>
                    <a:ext uri="{9D8B030D-6E8A-4147-A177-3AD203B41FA5}">
                      <a16:colId xmlns:a16="http://schemas.microsoft.com/office/drawing/2014/main" val="4208127773"/>
                    </a:ext>
                  </a:extLst>
                </a:gridCol>
                <a:gridCol w="2195049">
                  <a:extLst>
                    <a:ext uri="{9D8B030D-6E8A-4147-A177-3AD203B41FA5}">
                      <a16:colId xmlns:a16="http://schemas.microsoft.com/office/drawing/2014/main" val="3814898469"/>
                    </a:ext>
                  </a:extLst>
                </a:gridCol>
              </a:tblGrid>
              <a:tr h="415372"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/>
                        <a:t>♠</a:t>
                      </a:r>
                    </a:p>
                  </a:txBody>
                  <a:tcPr marT="41564" marB="41564"/>
                </a:tc>
                <a:tc>
                  <a:txBody>
                    <a:bodyPr/>
                    <a:lstStyle/>
                    <a:p>
                      <a:r>
                        <a:rPr lang="nl-NL" sz="2400" b="0" dirty="0"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AHV7652</a:t>
                      </a:r>
                      <a:endParaRPr lang="nl-NL" sz="2400" b="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290467215"/>
                  </a:ext>
                </a:extLst>
              </a:tr>
              <a:tr h="421142"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>
                          <a:solidFill>
                            <a:srgbClr val="FF0000"/>
                          </a:solidFill>
                        </a:rPr>
                        <a:t>♥</a:t>
                      </a:r>
                    </a:p>
                  </a:txBody>
                  <a:tcPr marT="41564" marB="41564"/>
                </a:tc>
                <a:tc>
                  <a:txBody>
                    <a:bodyPr/>
                    <a:lstStyle/>
                    <a:p>
                      <a:r>
                        <a:rPr lang="nl-NL" sz="2400" b="0">
                          <a:solidFill>
                            <a:srgbClr val="C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8</a:t>
                      </a:r>
                      <a:endParaRPr lang="nl-NL" sz="2400" b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180997622"/>
                  </a:ext>
                </a:extLst>
              </a:tr>
              <a:tr h="421142"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>
                          <a:solidFill>
                            <a:srgbClr val="FF0000"/>
                          </a:solidFill>
                        </a:rPr>
                        <a:t>♦</a:t>
                      </a:r>
                    </a:p>
                  </a:txBody>
                  <a:tcPr marT="41564" marB="41564"/>
                </a:tc>
                <a:tc>
                  <a:txBody>
                    <a:bodyPr/>
                    <a:lstStyle/>
                    <a:p>
                      <a:r>
                        <a:rPr lang="nl-NL" sz="2400" b="0">
                          <a:solidFill>
                            <a:srgbClr val="C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AV8</a:t>
                      </a:r>
                      <a:endParaRPr lang="nl-NL" sz="2400" b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905866764"/>
                  </a:ext>
                </a:extLst>
              </a:tr>
              <a:tr h="421142"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/>
                        <a:t>♣</a:t>
                      </a:r>
                    </a:p>
                  </a:txBody>
                  <a:tcPr marT="41564" marB="41564"/>
                </a:tc>
                <a:tc>
                  <a:txBody>
                    <a:bodyPr/>
                    <a:lstStyle/>
                    <a:p>
                      <a:r>
                        <a:rPr lang="nl-NL" sz="2400" b="0" dirty="0"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V10</a:t>
                      </a:r>
                      <a:endParaRPr lang="nl-NL" sz="2400" b="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75332163"/>
                  </a:ext>
                </a:extLst>
              </a:tr>
            </a:tbl>
          </a:graphicData>
        </a:graphic>
      </p:graphicFrame>
      <p:sp>
        <p:nvSpPr>
          <p:cNvPr id="22" name="Tekstvak 21">
            <a:extLst>
              <a:ext uri="{FF2B5EF4-FFF2-40B4-BE49-F238E27FC236}">
                <a16:creationId xmlns:a16="http://schemas.microsoft.com/office/drawing/2014/main" id="{A81D7D48-AA1C-4C7B-96A4-1D008341DBB4}"/>
              </a:ext>
            </a:extLst>
          </p:cNvPr>
          <p:cNvSpPr txBox="1"/>
          <p:nvPr/>
        </p:nvSpPr>
        <p:spPr>
          <a:xfrm>
            <a:off x="6997694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l-NL" sz="1050" dirty="0"/>
              <a:t>© Bridge Office - Serie 4 - Les 1</a:t>
            </a:r>
          </a:p>
        </p:txBody>
      </p:sp>
      <p:sp>
        <p:nvSpPr>
          <p:cNvPr id="23" name="Tekstvak 22">
            <a:extLst>
              <a:ext uri="{FF2B5EF4-FFF2-40B4-BE49-F238E27FC236}">
                <a16:creationId xmlns:a16="http://schemas.microsoft.com/office/drawing/2014/main" id="{3D21768A-43CA-45CB-9817-8469AFDC3F9C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- Serie 4 - Les 1</a:t>
            </a:r>
          </a:p>
        </p:txBody>
      </p:sp>
      <p:sp>
        <p:nvSpPr>
          <p:cNvPr id="14" name="Rond diagonale hoek rechthoek 24">
            <a:hlinkClick r:id="rId8" action="ppaction://hlinksldjump"/>
            <a:extLst>
              <a:ext uri="{FF2B5EF4-FFF2-40B4-BE49-F238E27FC236}">
                <a16:creationId xmlns:a16="http://schemas.microsoft.com/office/drawing/2014/main" id="{39FCB8D1-F7B8-4221-9063-848F8B0A79F7}"/>
              </a:ext>
            </a:extLst>
          </p:cNvPr>
          <p:cNvSpPr/>
          <p:nvPr/>
        </p:nvSpPr>
        <p:spPr>
          <a:xfrm>
            <a:off x="3240000" y="3818279"/>
            <a:ext cx="5522400" cy="504056"/>
          </a:xfrm>
          <a:prstGeom prst="round2Diag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2♠</a:t>
            </a:r>
            <a:endParaRPr lang="nl-NL" sz="2400" dirty="0">
              <a:solidFill>
                <a:srgbClr val="C00000"/>
              </a:solidFill>
            </a:endParaRPr>
          </a:p>
        </p:txBody>
      </p:sp>
      <p:sp>
        <p:nvSpPr>
          <p:cNvPr id="15" name="Rond diagonale hoek rechthoek 25">
            <a:hlinkClick r:id="rId8" action="ppaction://hlinksldjump"/>
            <a:extLst>
              <a:ext uri="{FF2B5EF4-FFF2-40B4-BE49-F238E27FC236}">
                <a16:creationId xmlns:a16="http://schemas.microsoft.com/office/drawing/2014/main" id="{1EA1AE18-DF83-43D6-8D26-41D78D5D33C3}"/>
              </a:ext>
            </a:extLst>
          </p:cNvPr>
          <p:cNvSpPr/>
          <p:nvPr/>
        </p:nvSpPr>
        <p:spPr>
          <a:xfrm>
            <a:off x="3240000" y="3222000"/>
            <a:ext cx="5522400" cy="504056"/>
          </a:xfrm>
          <a:prstGeom prst="round2Diag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3♠</a:t>
            </a:r>
          </a:p>
        </p:txBody>
      </p:sp>
      <p:sp>
        <p:nvSpPr>
          <p:cNvPr id="20" name="Rond diagonale hoek rechthoek 26">
            <a:hlinkClick r:id="rId4" action="ppaction://hlinksldjump"/>
            <a:extLst>
              <a:ext uri="{FF2B5EF4-FFF2-40B4-BE49-F238E27FC236}">
                <a16:creationId xmlns:a16="http://schemas.microsoft.com/office/drawing/2014/main" id="{9374A7D7-C406-4892-97AA-0D5B8F8118A8}"/>
              </a:ext>
            </a:extLst>
          </p:cNvPr>
          <p:cNvSpPr/>
          <p:nvPr/>
        </p:nvSpPr>
        <p:spPr>
          <a:xfrm>
            <a:off x="3226459" y="4414558"/>
            <a:ext cx="5522400" cy="505399"/>
          </a:xfrm>
          <a:prstGeom prst="round2DiagRect">
            <a:avLst>
              <a:gd name="adj1" fmla="val 16667"/>
              <a:gd name="adj2" fmla="val 0"/>
            </a:avLst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1♠</a:t>
            </a:r>
          </a:p>
        </p:txBody>
      </p:sp>
    </p:spTree>
  </p:cSld>
  <p:clrMapOvr>
    <a:masterClrMapping/>
  </p:clrMapOvr>
  <p:transition advClick="0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/>
          <p:cNvSpPr/>
          <p:nvPr/>
        </p:nvSpPr>
        <p:spPr>
          <a:xfrm>
            <a:off x="2174000" y="1465495"/>
            <a:ext cx="6552000" cy="576000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Jammer! Dat is niet het goede antwoord.</a:t>
            </a:r>
          </a:p>
        </p:txBody>
      </p:sp>
      <p:sp>
        <p:nvSpPr>
          <p:cNvPr id="10" name="Rond diagonale hoek rechthoek 9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1" name="Rond diagonale hoek rechthoek 10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2" name="Rond diagonale hoek rechthoek 11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sp>
        <p:nvSpPr>
          <p:cNvPr id="13" name="Rond diagonale hoek rechthoek 12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5</a:t>
            </a:r>
          </a:p>
        </p:txBody>
      </p:sp>
      <p:pic>
        <p:nvPicPr>
          <p:cNvPr id="14" name="Afbeelding 13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20" name="Tekstvak 19">
            <a:extLst>
              <a:ext uri="{FF2B5EF4-FFF2-40B4-BE49-F238E27FC236}">
                <a16:creationId xmlns:a16="http://schemas.microsoft.com/office/drawing/2014/main" id="{BB6BF091-11C6-4926-83CE-08A677A59629}"/>
              </a:ext>
            </a:extLst>
          </p:cNvPr>
          <p:cNvSpPr txBox="1"/>
          <p:nvPr/>
        </p:nvSpPr>
        <p:spPr>
          <a:xfrm>
            <a:off x="6997694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l-NL" sz="1050" dirty="0"/>
              <a:t>© Bridge Office - Serie 4 - Les 1</a:t>
            </a:r>
          </a:p>
        </p:txBody>
      </p:sp>
      <p:sp>
        <p:nvSpPr>
          <p:cNvPr id="21" name="Tekstvak 20">
            <a:extLst>
              <a:ext uri="{FF2B5EF4-FFF2-40B4-BE49-F238E27FC236}">
                <a16:creationId xmlns:a16="http://schemas.microsoft.com/office/drawing/2014/main" id="{B40BF154-745B-4F91-96D9-D755B51AA6AD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- Serie 4 - Les 1</a:t>
            </a:r>
          </a:p>
        </p:txBody>
      </p:sp>
      <p:sp>
        <p:nvSpPr>
          <p:cNvPr id="15" name="Tekstvak 14">
            <a:extLst>
              <a:ext uri="{FF2B5EF4-FFF2-40B4-BE49-F238E27FC236}">
                <a16:creationId xmlns:a16="http://schemas.microsoft.com/office/drawing/2014/main" id="{AA8034BE-7594-4A2A-9351-B3F1169CFFCB}"/>
              </a:ext>
            </a:extLst>
          </p:cNvPr>
          <p:cNvSpPr txBox="1"/>
          <p:nvPr/>
        </p:nvSpPr>
        <p:spPr>
          <a:xfrm>
            <a:off x="3240000" y="3240000"/>
            <a:ext cx="5508000" cy="1938992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sz="2400" dirty="0">
                <a:solidFill>
                  <a:srgbClr val="244D10"/>
                </a:solidFill>
              </a:rPr>
              <a:t>Voor een 3 ♠ opening heeft u teveel punten. Een 2 ♠ is een zwakke 2, die komt al helemaal niet in aanmerking.</a:t>
            </a:r>
          </a:p>
          <a:p>
            <a:r>
              <a:rPr lang="nl-NL" sz="2400" dirty="0">
                <a:solidFill>
                  <a:srgbClr val="244D10"/>
                </a:solidFill>
              </a:rPr>
              <a:t>Ik open deze hand met 1 ♠ en biedt de ♠ in de volgende biedronde met sprong.</a:t>
            </a:r>
          </a:p>
        </p:txBody>
      </p:sp>
      <p:sp>
        <p:nvSpPr>
          <p:cNvPr id="2" name="Rond diagonale hoek rechthoek 23">
            <a:extLst>
              <a:ext uri="{FF2B5EF4-FFF2-40B4-BE49-F238E27FC236}">
                <a16:creationId xmlns:a16="http://schemas.microsoft.com/office/drawing/2014/main" id="{47DF5798-0B1E-E988-D62F-641D1B4BAD1E}"/>
              </a:ext>
            </a:extLst>
          </p:cNvPr>
          <p:cNvSpPr/>
          <p:nvPr/>
        </p:nvSpPr>
        <p:spPr>
          <a:xfrm>
            <a:off x="396000" y="2304000"/>
            <a:ext cx="8352000" cy="792000"/>
          </a:xfrm>
          <a:prstGeom prst="round2DiagRect">
            <a:avLst/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400">
                <a:cs typeface="Calibri" panose="020F0502020204030204" pitchFamily="34" charset="0"/>
              </a:rPr>
              <a:t>U mag starten met bieden. </a:t>
            </a:r>
            <a:br>
              <a:rPr lang="nl-NL" sz="2400">
                <a:cs typeface="Calibri" panose="020F0502020204030204" pitchFamily="34" charset="0"/>
              </a:rPr>
            </a:br>
            <a:r>
              <a:rPr lang="nl-NL" sz="2400">
                <a:cs typeface="Calibri" panose="020F0502020204030204" pitchFamily="34" charset="0"/>
              </a:rPr>
              <a:t>Wat gaat u bieden?</a:t>
            </a:r>
            <a:endParaRPr lang="nl-NL" sz="2400" dirty="0">
              <a:cs typeface="Calibri" panose="020F0502020204030204" pitchFamily="34" charset="0"/>
            </a:endParaRPr>
          </a:p>
        </p:txBody>
      </p:sp>
      <p:graphicFrame>
        <p:nvGraphicFramePr>
          <p:cNvPr id="3" name="Tabel 2">
            <a:extLst>
              <a:ext uri="{FF2B5EF4-FFF2-40B4-BE49-F238E27FC236}">
                <a16:creationId xmlns:a16="http://schemas.microsoft.com/office/drawing/2014/main" id="{7E0A79BA-73B2-93B8-ADB9-0B54BB8C988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43458164"/>
              </p:ext>
            </p:extLst>
          </p:nvPr>
        </p:nvGraphicFramePr>
        <p:xfrm>
          <a:off x="396000" y="3240000"/>
          <a:ext cx="2566578" cy="1795552"/>
        </p:xfrm>
        <a:graphic>
          <a:graphicData uri="http://schemas.openxmlformats.org/drawingml/2006/table">
            <a:tbl>
              <a:tblPr firstRow="1" bandRow="1">
                <a:tableStyleId>{0505E3EF-67EA-436B-97B2-0124C06EBD24}</a:tableStyleId>
              </a:tblPr>
              <a:tblGrid>
                <a:gridCol w="371529">
                  <a:extLst>
                    <a:ext uri="{9D8B030D-6E8A-4147-A177-3AD203B41FA5}">
                      <a16:colId xmlns:a16="http://schemas.microsoft.com/office/drawing/2014/main" val="4208127773"/>
                    </a:ext>
                  </a:extLst>
                </a:gridCol>
                <a:gridCol w="2195049">
                  <a:extLst>
                    <a:ext uri="{9D8B030D-6E8A-4147-A177-3AD203B41FA5}">
                      <a16:colId xmlns:a16="http://schemas.microsoft.com/office/drawing/2014/main" val="3814898469"/>
                    </a:ext>
                  </a:extLst>
                </a:gridCol>
              </a:tblGrid>
              <a:tr h="415372"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/>
                        <a:t>♠</a:t>
                      </a:r>
                    </a:p>
                  </a:txBody>
                  <a:tcPr marT="41564" marB="41564"/>
                </a:tc>
                <a:tc>
                  <a:txBody>
                    <a:bodyPr/>
                    <a:lstStyle/>
                    <a:p>
                      <a:r>
                        <a:rPr lang="nl-NL" sz="2400" b="0" dirty="0"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AHV7652</a:t>
                      </a:r>
                      <a:endParaRPr lang="nl-NL" sz="2400" b="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290467215"/>
                  </a:ext>
                </a:extLst>
              </a:tr>
              <a:tr h="421142"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>
                          <a:solidFill>
                            <a:srgbClr val="FF0000"/>
                          </a:solidFill>
                        </a:rPr>
                        <a:t>♥</a:t>
                      </a:r>
                    </a:p>
                  </a:txBody>
                  <a:tcPr marT="41564" marB="41564"/>
                </a:tc>
                <a:tc>
                  <a:txBody>
                    <a:bodyPr/>
                    <a:lstStyle/>
                    <a:p>
                      <a:r>
                        <a:rPr lang="nl-NL" sz="2400" b="0">
                          <a:solidFill>
                            <a:srgbClr val="C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8</a:t>
                      </a:r>
                      <a:endParaRPr lang="nl-NL" sz="2400" b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180997622"/>
                  </a:ext>
                </a:extLst>
              </a:tr>
              <a:tr h="421142"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>
                          <a:solidFill>
                            <a:srgbClr val="FF0000"/>
                          </a:solidFill>
                        </a:rPr>
                        <a:t>♦</a:t>
                      </a:r>
                    </a:p>
                  </a:txBody>
                  <a:tcPr marT="41564" marB="41564"/>
                </a:tc>
                <a:tc>
                  <a:txBody>
                    <a:bodyPr/>
                    <a:lstStyle/>
                    <a:p>
                      <a:r>
                        <a:rPr lang="nl-NL" sz="2400" b="0">
                          <a:solidFill>
                            <a:srgbClr val="C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AV8</a:t>
                      </a:r>
                      <a:endParaRPr lang="nl-NL" sz="2400" b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905866764"/>
                  </a:ext>
                </a:extLst>
              </a:tr>
              <a:tr h="421142"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/>
                        <a:t>♣</a:t>
                      </a:r>
                    </a:p>
                  </a:txBody>
                  <a:tcPr marT="41564" marB="41564"/>
                </a:tc>
                <a:tc>
                  <a:txBody>
                    <a:bodyPr/>
                    <a:lstStyle/>
                    <a:p>
                      <a:r>
                        <a:rPr lang="nl-NL" sz="2400" b="0" dirty="0"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V10</a:t>
                      </a:r>
                      <a:endParaRPr lang="nl-NL" sz="2400" b="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75332163"/>
                  </a:ext>
                </a:extLst>
              </a:tr>
            </a:tbl>
          </a:graphicData>
        </a:graphic>
      </p:graphicFrame>
    </p:spTree>
  </p:cSld>
  <p:clrMapOvr>
    <a:masterClrMapping/>
  </p:clrMapOvr>
  <p:transition advClick="0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ond diagonale hoek rechthoek 23"/>
          <p:cNvSpPr/>
          <p:nvPr/>
        </p:nvSpPr>
        <p:spPr>
          <a:xfrm>
            <a:off x="396000" y="2304000"/>
            <a:ext cx="8352000" cy="792000"/>
          </a:xfrm>
          <a:prstGeom prst="round2DiagRect">
            <a:avLst/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400">
                <a:cs typeface="Calibri" panose="020F0502020204030204" pitchFamily="34" charset="0"/>
              </a:rPr>
              <a:t>U mag starten met bieden. </a:t>
            </a:r>
            <a:br>
              <a:rPr lang="nl-NL" sz="2400">
                <a:cs typeface="Calibri" panose="020F0502020204030204" pitchFamily="34" charset="0"/>
              </a:rPr>
            </a:br>
            <a:r>
              <a:rPr lang="nl-NL" sz="2400">
                <a:cs typeface="Calibri" panose="020F0502020204030204" pitchFamily="34" charset="0"/>
              </a:rPr>
              <a:t>Wat gaat u bieden?</a:t>
            </a:r>
            <a:endParaRPr lang="nl-NL" sz="2400" dirty="0">
              <a:cs typeface="Calibri" panose="020F0502020204030204" pitchFamily="34" charset="0"/>
            </a:endParaRPr>
          </a:p>
        </p:txBody>
      </p:sp>
      <p:sp>
        <p:nvSpPr>
          <p:cNvPr id="29" name="Rond diagonale hoek rechthoek 28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6</a:t>
            </a:r>
          </a:p>
        </p:txBody>
      </p:sp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3" name="Afbeelding 12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graphicFrame>
        <p:nvGraphicFramePr>
          <p:cNvPr id="22" name="Tabel 2">
            <a:extLst>
              <a:ext uri="{FF2B5EF4-FFF2-40B4-BE49-F238E27FC236}">
                <a16:creationId xmlns:a16="http://schemas.microsoft.com/office/drawing/2014/main" id="{2627DEC7-F9FC-442B-BC4E-89646A2B762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05356021"/>
              </p:ext>
            </p:extLst>
          </p:nvPr>
        </p:nvGraphicFramePr>
        <p:xfrm>
          <a:off x="396000" y="3240000"/>
          <a:ext cx="2566578" cy="1795552"/>
        </p:xfrm>
        <a:graphic>
          <a:graphicData uri="http://schemas.openxmlformats.org/drawingml/2006/table">
            <a:tbl>
              <a:tblPr firstRow="1" bandRow="1">
                <a:tableStyleId>{0505E3EF-67EA-436B-97B2-0124C06EBD24}</a:tableStyleId>
              </a:tblPr>
              <a:tblGrid>
                <a:gridCol w="371529">
                  <a:extLst>
                    <a:ext uri="{9D8B030D-6E8A-4147-A177-3AD203B41FA5}">
                      <a16:colId xmlns:a16="http://schemas.microsoft.com/office/drawing/2014/main" val="4208127773"/>
                    </a:ext>
                  </a:extLst>
                </a:gridCol>
                <a:gridCol w="2195049">
                  <a:extLst>
                    <a:ext uri="{9D8B030D-6E8A-4147-A177-3AD203B41FA5}">
                      <a16:colId xmlns:a16="http://schemas.microsoft.com/office/drawing/2014/main" val="3814898469"/>
                    </a:ext>
                  </a:extLst>
                </a:gridCol>
              </a:tblGrid>
              <a:tr h="415372"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/>
                        <a:t>♠</a:t>
                      </a:r>
                    </a:p>
                  </a:txBody>
                  <a:tcPr marT="41564" marB="41564"/>
                </a:tc>
                <a:tc>
                  <a:txBody>
                    <a:bodyPr/>
                    <a:lstStyle/>
                    <a:p>
                      <a:r>
                        <a:rPr lang="nl-NL" sz="2400" b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290467215"/>
                  </a:ext>
                </a:extLst>
              </a:tr>
              <a:tr h="421142"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>
                          <a:solidFill>
                            <a:srgbClr val="FF0000"/>
                          </a:solidFill>
                        </a:rPr>
                        <a:t>♥</a:t>
                      </a:r>
                    </a:p>
                  </a:txBody>
                  <a:tcPr marT="41564" marB="41564"/>
                </a:tc>
                <a:tc>
                  <a:txBody>
                    <a:bodyPr/>
                    <a:lstStyle/>
                    <a:p>
                      <a:r>
                        <a:rPr lang="nl-NL" sz="2400" b="0">
                          <a:solidFill>
                            <a:srgbClr val="C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lang="nl-NL" sz="2400" b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180997622"/>
                  </a:ext>
                </a:extLst>
              </a:tr>
              <a:tr h="421142"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>
                          <a:solidFill>
                            <a:srgbClr val="FF0000"/>
                          </a:solidFill>
                        </a:rPr>
                        <a:t>♦</a:t>
                      </a:r>
                    </a:p>
                  </a:txBody>
                  <a:tcPr marT="41564" marB="41564"/>
                </a:tc>
                <a:tc>
                  <a:txBody>
                    <a:bodyPr/>
                    <a:lstStyle/>
                    <a:p>
                      <a:r>
                        <a:rPr lang="nl-NL" sz="2400" b="0">
                          <a:solidFill>
                            <a:srgbClr val="C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H109853</a:t>
                      </a:r>
                      <a:endParaRPr lang="nl-NL" sz="2400" b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905866764"/>
                  </a:ext>
                </a:extLst>
              </a:tr>
              <a:tr h="421142"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/>
                        <a:t>♣</a:t>
                      </a:r>
                    </a:p>
                  </a:txBody>
                  <a:tcPr marT="41564" marB="41564"/>
                </a:tc>
                <a:tc>
                  <a:txBody>
                    <a:bodyPr/>
                    <a:lstStyle/>
                    <a:p>
                      <a:r>
                        <a:rPr lang="nl-NL" sz="2400" b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AV10732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75332163"/>
                  </a:ext>
                </a:extLst>
              </a:tr>
            </a:tbl>
          </a:graphicData>
        </a:graphic>
      </p:graphicFrame>
      <p:sp>
        <p:nvSpPr>
          <p:cNvPr id="19" name="Tekstvak 18">
            <a:extLst>
              <a:ext uri="{FF2B5EF4-FFF2-40B4-BE49-F238E27FC236}">
                <a16:creationId xmlns:a16="http://schemas.microsoft.com/office/drawing/2014/main" id="{2A4323D9-059E-4F8D-83F6-5134DBFCE995}"/>
              </a:ext>
            </a:extLst>
          </p:cNvPr>
          <p:cNvSpPr txBox="1"/>
          <p:nvPr/>
        </p:nvSpPr>
        <p:spPr>
          <a:xfrm>
            <a:off x="6997694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l-NL" sz="1050" dirty="0"/>
              <a:t>© Bridge Office - Serie 4 - Les 1</a:t>
            </a:r>
          </a:p>
        </p:txBody>
      </p:sp>
      <p:sp>
        <p:nvSpPr>
          <p:cNvPr id="20" name="Tekstvak 19">
            <a:extLst>
              <a:ext uri="{FF2B5EF4-FFF2-40B4-BE49-F238E27FC236}">
                <a16:creationId xmlns:a16="http://schemas.microsoft.com/office/drawing/2014/main" id="{E960A4C6-1330-4A15-A64C-9EC5E010C21A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- Serie 4 - Les 1</a:t>
            </a:r>
          </a:p>
        </p:txBody>
      </p:sp>
      <p:sp>
        <p:nvSpPr>
          <p:cNvPr id="17" name="Rond diagonale hoek rechthoek 24">
            <a:hlinkClick r:id="rId8" action="ppaction://hlinksldjump"/>
            <a:extLst>
              <a:ext uri="{FF2B5EF4-FFF2-40B4-BE49-F238E27FC236}">
                <a16:creationId xmlns:a16="http://schemas.microsoft.com/office/drawing/2014/main" id="{774E143D-E88C-4582-A00B-B24CC6E7E467}"/>
              </a:ext>
            </a:extLst>
          </p:cNvPr>
          <p:cNvSpPr/>
          <p:nvPr/>
        </p:nvSpPr>
        <p:spPr>
          <a:xfrm>
            <a:off x="3240000" y="3818279"/>
            <a:ext cx="5522400" cy="504056"/>
          </a:xfrm>
          <a:prstGeom prst="round2Diag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1</a:t>
            </a:r>
            <a:r>
              <a:rPr lang="nl-NL" sz="2400" dirty="0">
                <a:solidFill>
                  <a:srgbClr val="FF0000"/>
                </a:solidFill>
              </a:rPr>
              <a:t>♦</a:t>
            </a:r>
          </a:p>
        </p:txBody>
      </p:sp>
      <p:sp>
        <p:nvSpPr>
          <p:cNvPr id="18" name="Rond diagonale hoek rechthoek 25">
            <a:hlinkClick r:id="rId8" action="ppaction://hlinksldjump"/>
            <a:extLst>
              <a:ext uri="{FF2B5EF4-FFF2-40B4-BE49-F238E27FC236}">
                <a16:creationId xmlns:a16="http://schemas.microsoft.com/office/drawing/2014/main" id="{528FE050-4AFE-4BB7-B08B-ACB457924A2B}"/>
              </a:ext>
            </a:extLst>
          </p:cNvPr>
          <p:cNvSpPr/>
          <p:nvPr/>
        </p:nvSpPr>
        <p:spPr>
          <a:xfrm>
            <a:off x="3240000" y="3222000"/>
            <a:ext cx="5522400" cy="504056"/>
          </a:xfrm>
          <a:prstGeom prst="round2Diag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1♣</a:t>
            </a:r>
          </a:p>
        </p:txBody>
      </p:sp>
      <p:sp>
        <p:nvSpPr>
          <p:cNvPr id="21" name="Rond diagonale hoek rechthoek 26">
            <a:hlinkClick r:id="rId4" action="ppaction://hlinksldjump"/>
            <a:extLst>
              <a:ext uri="{FF2B5EF4-FFF2-40B4-BE49-F238E27FC236}">
                <a16:creationId xmlns:a16="http://schemas.microsoft.com/office/drawing/2014/main" id="{720ED553-4A2C-4AE4-B753-5D5CEBC0A533}"/>
              </a:ext>
            </a:extLst>
          </p:cNvPr>
          <p:cNvSpPr/>
          <p:nvPr/>
        </p:nvSpPr>
        <p:spPr>
          <a:xfrm>
            <a:off x="3226459" y="4414558"/>
            <a:ext cx="5522400" cy="505399"/>
          </a:xfrm>
          <a:prstGeom prst="round2DiagRect">
            <a:avLst>
              <a:gd name="adj1" fmla="val 16667"/>
              <a:gd name="adj2" fmla="val 0"/>
            </a:avLst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Pas</a:t>
            </a:r>
          </a:p>
        </p:txBody>
      </p:sp>
    </p:spTree>
  </p:cSld>
  <p:clrMapOvr>
    <a:masterClrMapping/>
  </p:clrMapOvr>
  <p:transition advClick="0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/>
          <p:cNvSpPr/>
          <p:nvPr/>
        </p:nvSpPr>
        <p:spPr>
          <a:xfrm>
            <a:off x="2174000" y="1465495"/>
            <a:ext cx="6552000" cy="576000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Jammer! Dat is niet het goede antwoord.</a:t>
            </a:r>
          </a:p>
        </p:txBody>
      </p:sp>
      <p:sp>
        <p:nvSpPr>
          <p:cNvPr id="10" name="Rond diagonale hoek rechthoek 9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1" name="Rond diagonale hoek rechthoek 10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2" name="Rond diagonale hoek rechthoek 11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sp>
        <p:nvSpPr>
          <p:cNvPr id="13" name="Rond diagonale hoek rechthoek 12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6</a:t>
            </a:r>
          </a:p>
        </p:txBody>
      </p:sp>
      <p:pic>
        <p:nvPicPr>
          <p:cNvPr id="15" name="Afbeelding 14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20" name="Tekstvak 19">
            <a:extLst>
              <a:ext uri="{FF2B5EF4-FFF2-40B4-BE49-F238E27FC236}">
                <a16:creationId xmlns:a16="http://schemas.microsoft.com/office/drawing/2014/main" id="{927BEDBA-BE4C-4356-B345-09B2AA091E0B}"/>
              </a:ext>
            </a:extLst>
          </p:cNvPr>
          <p:cNvSpPr txBox="1"/>
          <p:nvPr/>
        </p:nvSpPr>
        <p:spPr>
          <a:xfrm>
            <a:off x="6997694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l-NL" sz="1050" dirty="0"/>
              <a:t>© Bridge Office - Serie 4 - Les 1</a:t>
            </a:r>
          </a:p>
        </p:txBody>
      </p:sp>
      <p:sp>
        <p:nvSpPr>
          <p:cNvPr id="21" name="Tekstvak 20">
            <a:extLst>
              <a:ext uri="{FF2B5EF4-FFF2-40B4-BE49-F238E27FC236}">
                <a16:creationId xmlns:a16="http://schemas.microsoft.com/office/drawing/2014/main" id="{D5502C5E-3FCE-4D7D-9712-3E2D4D4636BC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- Serie 4 - Les 1</a:t>
            </a:r>
          </a:p>
        </p:txBody>
      </p:sp>
      <p:sp>
        <p:nvSpPr>
          <p:cNvPr id="17" name="Tekstvak 16">
            <a:extLst>
              <a:ext uri="{FF2B5EF4-FFF2-40B4-BE49-F238E27FC236}">
                <a16:creationId xmlns:a16="http://schemas.microsoft.com/office/drawing/2014/main" id="{D14653A1-DF31-4E60-91A9-6874A86B68C2}"/>
              </a:ext>
            </a:extLst>
          </p:cNvPr>
          <p:cNvSpPr txBox="1"/>
          <p:nvPr/>
        </p:nvSpPr>
        <p:spPr>
          <a:xfrm>
            <a:off x="3240000" y="3240000"/>
            <a:ext cx="5508000" cy="2308324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sz="2400" dirty="0">
                <a:solidFill>
                  <a:srgbClr val="244D10"/>
                </a:solidFill>
              </a:rPr>
              <a:t>U heeft geen 12 punten. Ondanks u twee 6-kaarten moet u hier niet openen.</a:t>
            </a:r>
          </a:p>
          <a:p>
            <a:r>
              <a:rPr lang="nl-NL" sz="2400" dirty="0">
                <a:solidFill>
                  <a:srgbClr val="244D10"/>
                </a:solidFill>
              </a:rPr>
              <a:t>Wacht liever tot u nog eens aan de beurt komt en biedt dan als eerste uw 6-kaart </a:t>
            </a:r>
            <a:r>
              <a:rPr lang="nl-NL" sz="2400" dirty="0">
                <a:solidFill>
                  <a:srgbClr val="FF0000"/>
                </a:solidFill>
              </a:rPr>
              <a:t>♦</a:t>
            </a:r>
            <a:r>
              <a:rPr lang="nl-NL" sz="2400" dirty="0">
                <a:solidFill>
                  <a:srgbClr val="244D10"/>
                </a:solidFill>
              </a:rPr>
              <a:t>.</a:t>
            </a:r>
          </a:p>
          <a:p>
            <a:r>
              <a:rPr lang="nl-NL" sz="2400" dirty="0">
                <a:solidFill>
                  <a:srgbClr val="244D10"/>
                </a:solidFill>
              </a:rPr>
              <a:t>Opent u hier met 1 </a:t>
            </a:r>
            <a:r>
              <a:rPr lang="nl-NL" sz="2400" dirty="0">
                <a:solidFill>
                  <a:srgbClr val="FF0000"/>
                </a:solidFill>
              </a:rPr>
              <a:t>♦</a:t>
            </a:r>
            <a:r>
              <a:rPr lang="nl-NL" sz="2400" dirty="0">
                <a:solidFill>
                  <a:srgbClr val="244D10"/>
                </a:solidFill>
              </a:rPr>
              <a:t>, dan biedt uw partner </a:t>
            </a:r>
            <a:r>
              <a:rPr lang="nl-NL" sz="2400" dirty="0">
                <a:solidFill>
                  <a:srgbClr val="FF0000"/>
                </a:solidFill>
              </a:rPr>
              <a:t>♥</a:t>
            </a:r>
            <a:r>
              <a:rPr lang="nl-NL" sz="2400" dirty="0">
                <a:solidFill>
                  <a:srgbClr val="244D10"/>
                </a:solidFill>
              </a:rPr>
              <a:t> of ♠ biedt. </a:t>
            </a:r>
          </a:p>
        </p:txBody>
      </p:sp>
      <p:sp>
        <p:nvSpPr>
          <p:cNvPr id="2" name="Rond diagonale hoek rechthoek 23">
            <a:extLst>
              <a:ext uri="{FF2B5EF4-FFF2-40B4-BE49-F238E27FC236}">
                <a16:creationId xmlns:a16="http://schemas.microsoft.com/office/drawing/2014/main" id="{1852A01E-71BF-915D-AF71-92D58DAE07B8}"/>
              </a:ext>
            </a:extLst>
          </p:cNvPr>
          <p:cNvSpPr/>
          <p:nvPr/>
        </p:nvSpPr>
        <p:spPr>
          <a:xfrm>
            <a:off x="396000" y="2304000"/>
            <a:ext cx="8352000" cy="792000"/>
          </a:xfrm>
          <a:prstGeom prst="round2DiagRect">
            <a:avLst/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400">
                <a:cs typeface="Calibri" panose="020F0502020204030204" pitchFamily="34" charset="0"/>
              </a:rPr>
              <a:t>U mag starten met bieden. </a:t>
            </a:r>
            <a:br>
              <a:rPr lang="nl-NL" sz="2400">
                <a:cs typeface="Calibri" panose="020F0502020204030204" pitchFamily="34" charset="0"/>
              </a:rPr>
            </a:br>
            <a:r>
              <a:rPr lang="nl-NL" sz="2400">
                <a:cs typeface="Calibri" panose="020F0502020204030204" pitchFamily="34" charset="0"/>
              </a:rPr>
              <a:t>Wat gaat u bieden?</a:t>
            </a:r>
            <a:endParaRPr lang="nl-NL" sz="2400" dirty="0">
              <a:cs typeface="Calibri" panose="020F0502020204030204" pitchFamily="34" charset="0"/>
            </a:endParaRPr>
          </a:p>
        </p:txBody>
      </p:sp>
      <p:graphicFrame>
        <p:nvGraphicFramePr>
          <p:cNvPr id="3" name="Tabel 2">
            <a:extLst>
              <a:ext uri="{FF2B5EF4-FFF2-40B4-BE49-F238E27FC236}">
                <a16:creationId xmlns:a16="http://schemas.microsoft.com/office/drawing/2014/main" id="{F655B775-AE84-3E10-06EA-756A78AC47C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5400650"/>
              </p:ext>
            </p:extLst>
          </p:nvPr>
        </p:nvGraphicFramePr>
        <p:xfrm>
          <a:off x="396000" y="3240000"/>
          <a:ext cx="2566578" cy="1795552"/>
        </p:xfrm>
        <a:graphic>
          <a:graphicData uri="http://schemas.openxmlformats.org/drawingml/2006/table">
            <a:tbl>
              <a:tblPr firstRow="1" bandRow="1">
                <a:tableStyleId>{0505E3EF-67EA-436B-97B2-0124C06EBD24}</a:tableStyleId>
              </a:tblPr>
              <a:tblGrid>
                <a:gridCol w="371529">
                  <a:extLst>
                    <a:ext uri="{9D8B030D-6E8A-4147-A177-3AD203B41FA5}">
                      <a16:colId xmlns:a16="http://schemas.microsoft.com/office/drawing/2014/main" val="4208127773"/>
                    </a:ext>
                  </a:extLst>
                </a:gridCol>
                <a:gridCol w="2195049">
                  <a:extLst>
                    <a:ext uri="{9D8B030D-6E8A-4147-A177-3AD203B41FA5}">
                      <a16:colId xmlns:a16="http://schemas.microsoft.com/office/drawing/2014/main" val="3814898469"/>
                    </a:ext>
                  </a:extLst>
                </a:gridCol>
              </a:tblGrid>
              <a:tr h="415372"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/>
                        <a:t>♠</a:t>
                      </a:r>
                    </a:p>
                  </a:txBody>
                  <a:tcPr marT="41564" marB="41564"/>
                </a:tc>
                <a:tc>
                  <a:txBody>
                    <a:bodyPr/>
                    <a:lstStyle/>
                    <a:p>
                      <a:r>
                        <a:rPr lang="nl-NL" sz="2400" b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290467215"/>
                  </a:ext>
                </a:extLst>
              </a:tr>
              <a:tr h="421142"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>
                          <a:solidFill>
                            <a:srgbClr val="FF0000"/>
                          </a:solidFill>
                        </a:rPr>
                        <a:t>♥</a:t>
                      </a:r>
                    </a:p>
                  </a:txBody>
                  <a:tcPr marT="41564" marB="41564"/>
                </a:tc>
                <a:tc>
                  <a:txBody>
                    <a:bodyPr/>
                    <a:lstStyle/>
                    <a:p>
                      <a:r>
                        <a:rPr lang="nl-NL" sz="2400" b="0">
                          <a:solidFill>
                            <a:srgbClr val="C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lang="nl-NL" sz="2400" b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180997622"/>
                  </a:ext>
                </a:extLst>
              </a:tr>
              <a:tr h="421142"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>
                          <a:solidFill>
                            <a:srgbClr val="FF0000"/>
                          </a:solidFill>
                        </a:rPr>
                        <a:t>♦</a:t>
                      </a:r>
                    </a:p>
                  </a:txBody>
                  <a:tcPr marT="41564" marB="41564"/>
                </a:tc>
                <a:tc>
                  <a:txBody>
                    <a:bodyPr/>
                    <a:lstStyle/>
                    <a:p>
                      <a:r>
                        <a:rPr lang="nl-NL" sz="2400" b="0">
                          <a:solidFill>
                            <a:srgbClr val="C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H109853</a:t>
                      </a:r>
                      <a:endParaRPr lang="nl-NL" sz="2400" b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905866764"/>
                  </a:ext>
                </a:extLst>
              </a:tr>
              <a:tr h="421142"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/>
                        <a:t>♣</a:t>
                      </a:r>
                    </a:p>
                  </a:txBody>
                  <a:tcPr marT="41564" marB="41564"/>
                </a:tc>
                <a:tc>
                  <a:txBody>
                    <a:bodyPr/>
                    <a:lstStyle/>
                    <a:p>
                      <a:r>
                        <a:rPr lang="nl-NL" sz="2400" b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AV10732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75332163"/>
                  </a:ext>
                </a:extLst>
              </a:tr>
            </a:tbl>
          </a:graphicData>
        </a:graphic>
      </p:graphicFrame>
    </p:spTree>
  </p:cSld>
  <p:clrMapOvr>
    <a:masterClrMapping/>
  </p:clrMapOvr>
  <p:transition advClick="0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ond diagonale hoek rechthoek 23"/>
          <p:cNvSpPr/>
          <p:nvPr/>
        </p:nvSpPr>
        <p:spPr>
          <a:xfrm>
            <a:off x="396000" y="2304000"/>
            <a:ext cx="8352000" cy="792000"/>
          </a:xfrm>
          <a:prstGeom prst="round2DiagRect">
            <a:avLst/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400">
                <a:cs typeface="Calibri" panose="020F0502020204030204" pitchFamily="34" charset="0"/>
              </a:rPr>
              <a:t>U mag starten met bieden. </a:t>
            </a:r>
            <a:br>
              <a:rPr lang="nl-NL" sz="2400">
                <a:cs typeface="Calibri" panose="020F0502020204030204" pitchFamily="34" charset="0"/>
              </a:rPr>
            </a:br>
            <a:r>
              <a:rPr lang="nl-NL" sz="2400">
                <a:cs typeface="Calibri" panose="020F0502020204030204" pitchFamily="34" charset="0"/>
              </a:rPr>
              <a:t>Wat gaat u bieden?</a:t>
            </a:r>
            <a:endParaRPr lang="nl-NL" sz="2400" dirty="0">
              <a:cs typeface="Calibri" panose="020F0502020204030204" pitchFamily="34" charset="0"/>
            </a:endParaRPr>
          </a:p>
        </p:txBody>
      </p:sp>
      <p:sp>
        <p:nvSpPr>
          <p:cNvPr id="29" name="Rond diagonale hoek rechthoek 28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7</a:t>
            </a:r>
          </a:p>
        </p:txBody>
      </p:sp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3" name="Afbeelding 12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graphicFrame>
        <p:nvGraphicFramePr>
          <p:cNvPr id="17" name="Tabel 2">
            <a:extLst>
              <a:ext uri="{FF2B5EF4-FFF2-40B4-BE49-F238E27FC236}">
                <a16:creationId xmlns:a16="http://schemas.microsoft.com/office/drawing/2014/main" id="{F59441D6-8352-48BC-951F-53D773190B4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1894314"/>
              </p:ext>
            </p:extLst>
          </p:nvPr>
        </p:nvGraphicFramePr>
        <p:xfrm>
          <a:off x="396000" y="3240000"/>
          <a:ext cx="2566578" cy="1795552"/>
        </p:xfrm>
        <a:graphic>
          <a:graphicData uri="http://schemas.openxmlformats.org/drawingml/2006/table">
            <a:tbl>
              <a:tblPr firstRow="1" bandRow="1">
                <a:tableStyleId>{0505E3EF-67EA-436B-97B2-0124C06EBD24}</a:tableStyleId>
              </a:tblPr>
              <a:tblGrid>
                <a:gridCol w="371529">
                  <a:extLst>
                    <a:ext uri="{9D8B030D-6E8A-4147-A177-3AD203B41FA5}">
                      <a16:colId xmlns:a16="http://schemas.microsoft.com/office/drawing/2014/main" val="4208127773"/>
                    </a:ext>
                  </a:extLst>
                </a:gridCol>
                <a:gridCol w="2195049">
                  <a:extLst>
                    <a:ext uri="{9D8B030D-6E8A-4147-A177-3AD203B41FA5}">
                      <a16:colId xmlns:a16="http://schemas.microsoft.com/office/drawing/2014/main" val="3814898469"/>
                    </a:ext>
                  </a:extLst>
                </a:gridCol>
              </a:tblGrid>
              <a:tr h="415372"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/>
                        <a:t>♠</a:t>
                      </a:r>
                    </a:p>
                  </a:txBody>
                  <a:tcPr marT="41564" marB="41564"/>
                </a:tc>
                <a:tc>
                  <a:txBody>
                    <a:bodyPr/>
                    <a:lstStyle/>
                    <a:p>
                      <a:r>
                        <a:rPr lang="nl-NL" sz="2400" b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87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290467215"/>
                  </a:ext>
                </a:extLst>
              </a:tr>
              <a:tr h="421142"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>
                          <a:solidFill>
                            <a:srgbClr val="FF0000"/>
                          </a:solidFill>
                        </a:rPr>
                        <a:t>♥</a:t>
                      </a:r>
                    </a:p>
                  </a:txBody>
                  <a:tcPr marT="41564" marB="41564"/>
                </a:tc>
                <a:tc>
                  <a:txBody>
                    <a:bodyPr/>
                    <a:lstStyle/>
                    <a:p>
                      <a:r>
                        <a:rPr lang="nl-NL" sz="2400" b="0">
                          <a:solidFill>
                            <a:srgbClr val="C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AH64</a:t>
                      </a:r>
                      <a:endParaRPr lang="nl-NL" sz="2400" b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180997622"/>
                  </a:ext>
                </a:extLst>
              </a:tr>
              <a:tr h="421142"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>
                          <a:solidFill>
                            <a:srgbClr val="FF0000"/>
                          </a:solidFill>
                        </a:rPr>
                        <a:t>♦</a:t>
                      </a:r>
                    </a:p>
                  </a:txBody>
                  <a:tcPr marT="41564" marB="41564"/>
                </a:tc>
                <a:tc>
                  <a:txBody>
                    <a:bodyPr/>
                    <a:lstStyle/>
                    <a:p>
                      <a:r>
                        <a:rPr lang="nl-NL" sz="2400" b="0">
                          <a:solidFill>
                            <a:srgbClr val="C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HB74</a:t>
                      </a:r>
                      <a:endParaRPr lang="nl-NL" sz="2400" b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905866764"/>
                  </a:ext>
                </a:extLst>
              </a:tr>
              <a:tr h="421142"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/>
                        <a:t>♣</a:t>
                      </a:r>
                    </a:p>
                  </a:txBody>
                  <a:tcPr marT="41564" marB="41564"/>
                </a:tc>
                <a:tc>
                  <a:txBody>
                    <a:bodyPr/>
                    <a:lstStyle/>
                    <a:p>
                      <a:r>
                        <a:rPr lang="nl-NL" sz="2400" b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B84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75332163"/>
                  </a:ext>
                </a:extLst>
              </a:tr>
            </a:tbl>
          </a:graphicData>
        </a:graphic>
      </p:graphicFrame>
      <p:sp>
        <p:nvSpPr>
          <p:cNvPr id="20" name="Tekstvak 19">
            <a:extLst>
              <a:ext uri="{FF2B5EF4-FFF2-40B4-BE49-F238E27FC236}">
                <a16:creationId xmlns:a16="http://schemas.microsoft.com/office/drawing/2014/main" id="{DD50D00B-8A3A-4A35-B51C-6AABD853CD80}"/>
              </a:ext>
            </a:extLst>
          </p:cNvPr>
          <p:cNvSpPr txBox="1"/>
          <p:nvPr/>
        </p:nvSpPr>
        <p:spPr>
          <a:xfrm>
            <a:off x="6997694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l-NL" sz="1050" dirty="0"/>
              <a:t>© Bridge Office - Serie 4 - Les 1</a:t>
            </a:r>
          </a:p>
        </p:txBody>
      </p:sp>
      <p:sp>
        <p:nvSpPr>
          <p:cNvPr id="21" name="Tekstvak 20">
            <a:extLst>
              <a:ext uri="{FF2B5EF4-FFF2-40B4-BE49-F238E27FC236}">
                <a16:creationId xmlns:a16="http://schemas.microsoft.com/office/drawing/2014/main" id="{7243A683-D70A-4D6D-82F5-1859B2AEDDCB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- Serie 4 - Les 1</a:t>
            </a:r>
          </a:p>
        </p:txBody>
      </p:sp>
      <p:sp>
        <p:nvSpPr>
          <p:cNvPr id="18" name="Rond diagonale hoek rechthoek 24">
            <a:hlinkClick r:id="rId8" action="ppaction://hlinksldjump"/>
            <a:extLst>
              <a:ext uri="{FF2B5EF4-FFF2-40B4-BE49-F238E27FC236}">
                <a16:creationId xmlns:a16="http://schemas.microsoft.com/office/drawing/2014/main" id="{D1C0CAA1-23B8-4E7C-BB69-4D6DCD881C84}"/>
              </a:ext>
            </a:extLst>
          </p:cNvPr>
          <p:cNvSpPr/>
          <p:nvPr/>
        </p:nvSpPr>
        <p:spPr>
          <a:xfrm>
            <a:off x="3240000" y="3818279"/>
            <a:ext cx="5522400" cy="504056"/>
          </a:xfrm>
          <a:prstGeom prst="round2Diag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1</a:t>
            </a:r>
            <a:r>
              <a:rPr lang="nl-NL" sz="2400" dirty="0">
                <a:solidFill>
                  <a:srgbClr val="FF0000"/>
                </a:solidFill>
              </a:rPr>
              <a:t>♥</a:t>
            </a:r>
          </a:p>
        </p:txBody>
      </p:sp>
      <p:sp>
        <p:nvSpPr>
          <p:cNvPr id="19" name="Rond diagonale hoek rechthoek 25">
            <a:hlinkClick r:id="rId4" action="ppaction://hlinksldjump"/>
            <a:extLst>
              <a:ext uri="{FF2B5EF4-FFF2-40B4-BE49-F238E27FC236}">
                <a16:creationId xmlns:a16="http://schemas.microsoft.com/office/drawing/2014/main" id="{9B66B86C-25EF-450E-8FE0-82D76260D431}"/>
              </a:ext>
            </a:extLst>
          </p:cNvPr>
          <p:cNvSpPr/>
          <p:nvPr/>
        </p:nvSpPr>
        <p:spPr>
          <a:xfrm>
            <a:off x="3240000" y="3222000"/>
            <a:ext cx="5522400" cy="504056"/>
          </a:xfrm>
          <a:prstGeom prst="round2Diag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1</a:t>
            </a:r>
            <a:r>
              <a:rPr lang="nl-NL" sz="2400" dirty="0">
                <a:solidFill>
                  <a:srgbClr val="FF0000"/>
                </a:solidFill>
              </a:rPr>
              <a:t>♦</a:t>
            </a:r>
          </a:p>
        </p:txBody>
      </p:sp>
      <p:sp>
        <p:nvSpPr>
          <p:cNvPr id="22" name="Rond diagonale hoek rechthoek 26">
            <a:hlinkClick r:id="rId8" action="ppaction://hlinksldjump"/>
            <a:extLst>
              <a:ext uri="{FF2B5EF4-FFF2-40B4-BE49-F238E27FC236}">
                <a16:creationId xmlns:a16="http://schemas.microsoft.com/office/drawing/2014/main" id="{88F2225C-ADC8-4EB2-9B11-D11B8FF5BD7B}"/>
              </a:ext>
            </a:extLst>
          </p:cNvPr>
          <p:cNvSpPr/>
          <p:nvPr/>
        </p:nvSpPr>
        <p:spPr>
          <a:xfrm>
            <a:off x="3226459" y="4414558"/>
            <a:ext cx="5522400" cy="505399"/>
          </a:xfrm>
          <a:prstGeom prst="round2DiagRect">
            <a:avLst>
              <a:gd name="adj1" fmla="val 16667"/>
              <a:gd name="adj2" fmla="val 0"/>
            </a:avLst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1SA</a:t>
            </a:r>
          </a:p>
        </p:txBody>
      </p:sp>
    </p:spTree>
  </p:cSld>
  <p:clrMapOvr>
    <a:masterClrMapping/>
  </p:clrMapOvr>
  <p:transition advClick="0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/>
          <p:cNvSpPr/>
          <p:nvPr/>
        </p:nvSpPr>
        <p:spPr>
          <a:xfrm>
            <a:off x="2186700" y="1465495"/>
            <a:ext cx="6552000" cy="576000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Jammer! Dat is niet het goede antwoord.</a:t>
            </a:r>
          </a:p>
        </p:txBody>
      </p:sp>
      <p:sp>
        <p:nvSpPr>
          <p:cNvPr id="10" name="Rond diagonale hoek rechthoek 9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1" name="Rond diagonale hoek rechthoek 10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2" name="Rond diagonale hoek rechthoek 11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sp>
        <p:nvSpPr>
          <p:cNvPr id="13" name="Rond diagonale hoek rechthoek 12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7</a:t>
            </a:r>
          </a:p>
        </p:txBody>
      </p:sp>
      <p:pic>
        <p:nvPicPr>
          <p:cNvPr id="15" name="Afbeelding 14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7" name="Tekstvak 16">
            <a:extLst>
              <a:ext uri="{FF2B5EF4-FFF2-40B4-BE49-F238E27FC236}">
                <a16:creationId xmlns:a16="http://schemas.microsoft.com/office/drawing/2014/main" id="{1722B83A-26B8-4F0E-9DEC-B4DA510EDC45}"/>
              </a:ext>
            </a:extLst>
          </p:cNvPr>
          <p:cNvSpPr txBox="1"/>
          <p:nvPr/>
        </p:nvSpPr>
        <p:spPr>
          <a:xfrm>
            <a:off x="6997694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l-NL" sz="1050" dirty="0"/>
              <a:t>© Bridge Office - Serie 4 - Les 1</a:t>
            </a:r>
          </a:p>
        </p:txBody>
      </p:sp>
      <p:sp>
        <p:nvSpPr>
          <p:cNvPr id="20" name="Tekstvak 19">
            <a:extLst>
              <a:ext uri="{FF2B5EF4-FFF2-40B4-BE49-F238E27FC236}">
                <a16:creationId xmlns:a16="http://schemas.microsoft.com/office/drawing/2014/main" id="{398004FC-0598-4DA0-AB9F-08D2AA05E286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- Serie 4 - Les 1</a:t>
            </a:r>
          </a:p>
        </p:txBody>
      </p:sp>
      <p:sp>
        <p:nvSpPr>
          <p:cNvPr id="18" name="Tekstvak 17">
            <a:extLst>
              <a:ext uri="{FF2B5EF4-FFF2-40B4-BE49-F238E27FC236}">
                <a16:creationId xmlns:a16="http://schemas.microsoft.com/office/drawing/2014/main" id="{A86899F7-C4E8-4434-8246-BD464251DAB1}"/>
              </a:ext>
            </a:extLst>
          </p:cNvPr>
          <p:cNvSpPr txBox="1"/>
          <p:nvPr/>
        </p:nvSpPr>
        <p:spPr>
          <a:xfrm>
            <a:off x="3240000" y="3240000"/>
            <a:ext cx="5508000" cy="156966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sz="2400" dirty="0">
                <a:solidFill>
                  <a:srgbClr val="244D10"/>
                </a:solidFill>
              </a:rPr>
              <a:t>12 punten en twee 4-kaarten.</a:t>
            </a:r>
          </a:p>
          <a:p>
            <a:r>
              <a:rPr lang="nl-NL" sz="2400" dirty="0">
                <a:solidFill>
                  <a:srgbClr val="244D10"/>
                </a:solidFill>
              </a:rPr>
              <a:t>Van twee 4-kaarten beginnen wij altijd met de laagste.</a:t>
            </a:r>
          </a:p>
          <a:p>
            <a:r>
              <a:rPr lang="nl-NL" sz="2400" dirty="0">
                <a:solidFill>
                  <a:srgbClr val="244D10"/>
                </a:solidFill>
              </a:rPr>
              <a:t>En bij deze hand is dat 1</a:t>
            </a:r>
            <a:r>
              <a:rPr lang="nl-NL" sz="2400" dirty="0">
                <a:solidFill>
                  <a:srgbClr val="FF0000"/>
                </a:solidFill>
              </a:rPr>
              <a:t>♦</a:t>
            </a:r>
            <a:r>
              <a:rPr lang="nl-NL" sz="2400" dirty="0">
                <a:solidFill>
                  <a:srgbClr val="244D10"/>
                </a:solidFill>
              </a:rPr>
              <a:t>.</a:t>
            </a:r>
          </a:p>
        </p:txBody>
      </p:sp>
      <p:sp>
        <p:nvSpPr>
          <p:cNvPr id="2" name="Rond diagonale hoek rechthoek 23">
            <a:extLst>
              <a:ext uri="{FF2B5EF4-FFF2-40B4-BE49-F238E27FC236}">
                <a16:creationId xmlns:a16="http://schemas.microsoft.com/office/drawing/2014/main" id="{8545092D-5AFD-7571-CEF1-970D5D07B6D8}"/>
              </a:ext>
            </a:extLst>
          </p:cNvPr>
          <p:cNvSpPr/>
          <p:nvPr/>
        </p:nvSpPr>
        <p:spPr>
          <a:xfrm>
            <a:off x="396000" y="2304000"/>
            <a:ext cx="8352000" cy="792000"/>
          </a:xfrm>
          <a:prstGeom prst="round2DiagRect">
            <a:avLst/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400">
                <a:cs typeface="Calibri" panose="020F0502020204030204" pitchFamily="34" charset="0"/>
              </a:rPr>
              <a:t>U mag starten met bieden. </a:t>
            </a:r>
            <a:br>
              <a:rPr lang="nl-NL" sz="2400">
                <a:cs typeface="Calibri" panose="020F0502020204030204" pitchFamily="34" charset="0"/>
              </a:rPr>
            </a:br>
            <a:r>
              <a:rPr lang="nl-NL" sz="2400">
                <a:cs typeface="Calibri" panose="020F0502020204030204" pitchFamily="34" charset="0"/>
              </a:rPr>
              <a:t>Wat gaat u bieden?</a:t>
            </a:r>
            <a:endParaRPr lang="nl-NL" sz="2400" dirty="0">
              <a:cs typeface="Calibri" panose="020F0502020204030204" pitchFamily="34" charset="0"/>
            </a:endParaRPr>
          </a:p>
        </p:txBody>
      </p:sp>
      <p:graphicFrame>
        <p:nvGraphicFramePr>
          <p:cNvPr id="3" name="Tabel 2">
            <a:extLst>
              <a:ext uri="{FF2B5EF4-FFF2-40B4-BE49-F238E27FC236}">
                <a16:creationId xmlns:a16="http://schemas.microsoft.com/office/drawing/2014/main" id="{1E876CB7-DAD8-54E9-ABB1-077E527C78E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46353628"/>
              </p:ext>
            </p:extLst>
          </p:nvPr>
        </p:nvGraphicFramePr>
        <p:xfrm>
          <a:off x="396000" y="3240000"/>
          <a:ext cx="2566578" cy="1795552"/>
        </p:xfrm>
        <a:graphic>
          <a:graphicData uri="http://schemas.openxmlformats.org/drawingml/2006/table">
            <a:tbl>
              <a:tblPr firstRow="1" bandRow="1">
                <a:tableStyleId>{0505E3EF-67EA-436B-97B2-0124C06EBD24}</a:tableStyleId>
              </a:tblPr>
              <a:tblGrid>
                <a:gridCol w="371529">
                  <a:extLst>
                    <a:ext uri="{9D8B030D-6E8A-4147-A177-3AD203B41FA5}">
                      <a16:colId xmlns:a16="http://schemas.microsoft.com/office/drawing/2014/main" val="4208127773"/>
                    </a:ext>
                  </a:extLst>
                </a:gridCol>
                <a:gridCol w="2195049">
                  <a:extLst>
                    <a:ext uri="{9D8B030D-6E8A-4147-A177-3AD203B41FA5}">
                      <a16:colId xmlns:a16="http://schemas.microsoft.com/office/drawing/2014/main" val="3814898469"/>
                    </a:ext>
                  </a:extLst>
                </a:gridCol>
              </a:tblGrid>
              <a:tr h="415372"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/>
                        <a:t>♠</a:t>
                      </a:r>
                    </a:p>
                  </a:txBody>
                  <a:tcPr marT="41564" marB="41564"/>
                </a:tc>
                <a:tc>
                  <a:txBody>
                    <a:bodyPr/>
                    <a:lstStyle/>
                    <a:p>
                      <a:r>
                        <a:rPr lang="nl-NL" sz="2400" b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87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290467215"/>
                  </a:ext>
                </a:extLst>
              </a:tr>
              <a:tr h="421142"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>
                          <a:solidFill>
                            <a:srgbClr val="FF0000"/>
                          </a:solidFill>
                        </a:rPr>
                        <a:t>♥</a:t>
                      </a:r>
                    </a:p>
                  </a:txBody>
                  <a:tcPr marT="41564" marB="41564"/>
                </a:tc>
                <a:tc>
                  <a:txBody>
                    <a:bodyPr/>
                    <a:lstStyle/>
                    <a:p>
                      <a:r>
                        <a:rPr lang="nl-NL" sz="2400" b="0">
                          <a:solidFill>
                            <a:srgbClr val="C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AH64</a:t>
                      </a:r>
                      <a:endParaRPr lang="nl-NL" sz="2400" b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180997622"/>
                  </a:ext>
                </a:extLst>
              </a:tr>
              <a:tr h="421142"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>
                          <a:solidFill>
                            <a:srgbClr val="FF0000"/>
                          </a:solidFill>
                        </a:rPr>
                        <a:t>♦</a:t>
                      </a:r>
                    </a:p>
                  </a:txBody>
                  <a:tcPr marT="41564" marB="41564"/>
                </a:tc>
                <a:tc>
                  <a:txBody>
                    <a:bodyPr/>
                    <a:lstStyle/>
                    <a:p>
                      <a:r>
                        <a:rPr lang="nl-NL" sz="2400" b="0">
                          <a:solidFill>
                            <a:srgbClr val="C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HB74</a:t>
                      </a:r>
                      <a:endParaRPr lang="nl-NL" sz="2400" b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905866764"/>
                  </a:ext>
                </a:extLst>
              </a:tr>
              <a:tr h="421142"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/>
                        <a:t>♣</a:t>
                      </a:r>
                    </a:p>
                  </a:txBody>
                  <a:tcPr marT="41564" marB="41564"/>
                </a:tc>
                <a:tc>
                  <a:txBody>
                    <a:bodyPr/>
                    <a:lstStyle/>
                    <a:p>
                      <a:r>
                        <a:rPr lang="nl-NL" sz="2400" b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B84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75332163"/>
                  </a:ext>
                </a:extLst>
              </a:tr>
            </a:tbl>
          </a:graphicData>
        </a:graphic>
      </p:graphicFrame>
    </p:spTree>
  </p:cSld>
  <p:clrMapOvr>
    <a:masterClrMapping/>
  </p:clrMapOvr>
  <p:transition advClick="0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ond diagonale hoek rechthoek 23"/>
          <p:cNvSpPr/>
          <p:nvPr/>
        </p:nvSpPr>
        <p:spPr>
          <a:xfrm>
            <a:off x="396000" y="2304000"/>
            <a:ext cx="8352000" cy="792000"/>
          </a:xfrm>
          <a:prstGeom prst="round2DiagRect">
            <a:avLst/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400">
                <a:cs typeface="Calibri" panose="020F0502020204030204" pitchFamily="34" charset="0"/>
              </a:rPr>
              <a:t>U mag starten met bieden. </a:t>
            </a:r>
            <a:br>
              <a:rPr lang="nl-NL" sz="2400">
                <a:cs typeface="Calibri" panose="020F0502020204030204" pitchFamily="34" charset="0"/>
              </a:rPr>
            </a:br>
            <a:r>
              <a:rPr lang="nl-NL" sz="2400">
                <a:cs typeface="Calibri" panose="020F0502020204030204" pitchFamily="34" charset="0"/>
              </a:rPr>
              <a:t>Wat gaat u bieden?</a:t>
            </a:r>
            <a:endParaRPr lang="nl-NL" sz="2400" dirty="0">
              <a:cs typeface="Calibri" panose="020F0502020204030204" pitchFamily="34" charset="0"/>
            </a:endParaRPr>
          </a:p>
        </p:txBody>
      </p:sp>
      <p:sp>
        <p:nvSpPr>
          <p:cNvPr id="29" name="Rond diagonale hoek rechthoek 28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8</a:t>
            </a:r>
          </a:p>
        </p:txBody>
      </p:sp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5" name="Afbeelding 14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graphicFrame>
        <p:nvGraphicFramePr>
          <p:cNvPr id="22" name="Tabel 2">
            <a:extLst>
              <a:ext uri="{FF2B5EF4-FFF2-40B4-BE49-F238E27FC236}">
                <a16:creationId xmlns:a16="http://schemas.microsoft.com/office/drawing/2014/main" id="{543AD31C-27E6-4246-9D53-B19685C6EBE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33895700"/>
              </p:ext>
            </p:extLst>
          </p:nvPr>
        </p:nvGraphicFramePr>
        <p:xfrm>
          <a:off x="396000" y="3240000"/>
          <a:ext cx="2566578" cy="1795552"/>
        </p:xfrm>
        <a:graphic>
          <a:graphicData uri="http://schemas.openxmlformats.org/drawingml/2006/table">
            <a:tbl>
              <a:tblPr firstRow="1" bandRow="1">
                <a:tableStyleId>{0505E3EF-67EA-436B-97B2-0124C06EBD24}</a:tableStyleId>
              </a:tblPr>
              <a:tblGrid>
                <a:gridCol w="371529">
                  <a:extLst>
                    <a:ext uri="{9D8B030D-6E8A-4147-A177-3AD203B41FA5}">
                      <a16:colId xmlns:a16="http://schemas.microsoft.com/office/drawing/2014/main" val="4208127773"/>
                    </a:ext>
                  </a:extLst>
                </a:gridCol>
                <a:gridCol w="2195049">
                  <a:extLst>
                    <a:ext uri="{9D8B030D-6E8A-4147-A177-3AD203B41FA5}">
                      <a16:colId xmlns:a16="http://schemas.microsoft.com/office/drawing/2014/main" val="3814898469"/>
                    </a:ext>
                  </a:extLst>
                </a:gridCol>
              </a:tblGrid>
              <a:tr h="415372"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/>
                        <a:t>♠</a:t>
                      </a:r>
                    </a:p>
                  </a:txBody>
                  <a:tcPr marT="41564" marB="41564"/>
                </a:tc>
                <a:tc>
                  <a:txBody>
                    <a:bodyPr/>
                    <a:lstStyle/>
                    <a:p>
                      <a:r>
                        <a:rPr lang="nl-NL" sz="2400" b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AV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290467215"/>
                  </a:ext>
                </a:extLst>
              </a:tr>
              <a:tr h="421142"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>
                          <a:solidFill>
                            <a:srgbClr val="FF0000"/>
                          </a:solidFill>
                        </a:rPr>
                        <a:t>♥</a:t>
                      </a:r>
                    </a:p>
                  </a:txBody>
                  <a:tcPr marT="41564" marB="41564"/>
                </a:tc>
                <a:tc>
                  <a:txBody>
                    <a:bodyPr/>
                    <a:lstStyle/>
                    <a:p>
                      <a:r>
                        <a:rPr lang="nl-NL" sz="2400" b="0">
                          <a:solidFill>
                            <a:srgbClr val="C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V10843</a:t>
                      </a:r>
                      <a:endParaRPr lang="nl-NL" sz="2400" b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180997622"/>
                  </a:ext>
                </a:extLst>
              </a:tr>
              <a:tr h="421142"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>
                          <a:solidFill>
                            <a:srgbClr val="FF0000"/>
                          </a:solidFill>
                        </a:rPr>
                        <a:t>♦</a:t>
                      </a:r>
                    </a:p>
                  </a:txBody>
                  <a:tcPr marT="41564" marB="41564"/>
                </a:tc>
                <a:tc>
                  <a:txBody>
                    <a:bodyPr/>
                    <a:lstStyle/>
                    <a:p>
                      <a:r>
                        <a:rPr lang="nl-NL" sz="2400" b="0">
                          <a:solidFill>
                            <a:srgbClr val="C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AB93</a:t>
                      </a:r>
                      <a:endParaRPr lang="nl-NL" sz="2400" b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905866764"/>
                  </a:ext>
                </a:extLst>
              </a:tr>
              <a:tr h="421142"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/>
                        <a:t>♣</a:t>
                      </a:r>
                    </a:p>
                  </a:txBody>
                  <a:tcPr marT="41564" marB="41564"/>
                </a:tc>
                <a:tc>
                  <a:txBody>
                    <a:bodyPr/>
                    <a:lstStyle/>
                    <a:p>
                      <a:r>
                        <a:rPr lang="nl-NL" sz="2400" b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73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75332163"/>
                  </a:ext>
                </a:extLst>
              </a:tr>
            </a:tbl>
          </a:graphicData>
        </a:graphic>
      </p:graphicFrame>
      <p:sp>
        <p:nvSpPr>
          <p:cNvPr id="19" name="Tekstvak 18">
            <a:extLst>
              <a:ext uri="{FF2B5EF4-FFF2-40B4-BE49-F238E27FC236}">
                <a16:creationId xmlns:a16="http://schemas.microsoft.com/office/drawing/2014/main" id="{8A6712A8-B11F-45DE-A945-A6A15BDC28A7}"/>
              </a:ext>
            </a:extLst>
          </p:cNvPr>
          <p:cNvSpPr txBox="1"/>
          <p:nvPr/>
        </p:nvSpPr>
        <p:spPr>
          <a:xfrm>
            <a:off x="6997694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l-NL" sz="1050" dirty="0"/>
              <a:t>© Bridge Office - Serie 4 - Les 1</a:t>
            </a:r>
          </a:p>
        </p:txBody>
      </p:sp>
      <p:sp>
        <p:nvSpPr>
          <p:cNvPr id="20" name="Tekstvak 19">
            <a:extLst>
              <a:ext uri="{FF2B5EF4-FFF2-40B4-BE49-F238E27FC236}">
                <a16:creationId xmlns:a16="http://schemas.microsoft.com/office/drawing/2014/main" id="{08ECCFDA-D072-4733-8C21-5B5879F5CD89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- Serie 4 - Les 1</a:t>
            </a:r>
          </a:p>
        </p:txBody>
      </p:sp>
      <p:sp>
        <p:nvSpPr>
          <p:cNvPr id="14" name="Rond diagonale hoek rechthoek 24">
            <a:hlinkClick r:id="rId8" action="ppaction://hlinksldjump"/>
            <a:extLst>
              <a:ext uri="{FF2B5EF4-FFF2-40B4-BE49-F238E27FC236}">
                <a16:creationId xmlns:a16="http://schemas.microsoft.com/office/drawing/2014/main" id="{0814D4B9-17E2-4C32-9D0B-478C022ED821}"/>
              </a:ext>
            </a:extLst>
          </p:cNvPr>
          <p:cNvSpPr/>
          <p:nvPr/>
        </p:nvSpPr>
        <p:spPr>
          <a:xfrm>
            <a:off x="3240000" y="3818279"/>
            <a:ext cx="5522400" cy="504056"/>
          </a:xfrm>
          <a:prstGeom prst="round2Diag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1</a:t>
            </a:r>
            <a:r>
              <a:rPr lang="nl-NL" sz="2400" dirty="0">
                <a:solidFill>
                  <a:srgbClr val="FF0000"/>
                </a:solidFill>
              </a:rPr>
              <a:t>♦</a:t>
            </a:r>
          </a:p>
        </p:txBody>
      </p:sp>
      <p:sp>
        <p:nvSpPr>
          <p:cNvPr id="21" name="Rond diagonale hoek rechthoek 25">
            <a:hlinkClick r:id="rId8" action="ppaction://hlinksldjump"/>
            <a:extLst>
              <a:ext uri="{FF2B5EF4-FFF2-40B4-BE49-F238E27FC236}">
                <a16:creationId xmlns:a16="http://schemas.microsoft.com/office/drawing/2014/main" id="{F079874C-FA51-42F5-963E-ABDD0FF8A082}"/>
              </a:ext>
            </a:extLst>
          </p:cNvPr>
          <p:cNvSpPr/>
          <p:nvPr/>
        </p:nvSpPr>
        <p:spPr>
          <a:xfrm>
            <a:off x="3240000" y="3222000"/>
            <a:ext cx="5522400" cy="504056"/>
          </a:xfrm>
          <a:prstGeom prst="round2Diag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1♣</a:t>
            </a:r>
          </a:p>
        </p:txBody>
      </p:sp>
      <p:sp>
        <p:nvSpPr>
          <p:cNvPr id="23" name="Rond diagonale hoek rechthoek 26">
            <a:hlinkClick r:id="rId9" action="ppaction://hlinksldjump"/>
            <a:extLst>
              <a:ext uri="{FF2B5EF4-FFF2-40B4-BE49-F238E27FC236}">
                <a16:creationId xmlns:a16="http://schemas.microsoft.com/office/drawing/2014/main" id="{32B9C1CB-CF2B-472E-A791-481639C73520}"/>
              </a:ext>
            </a:extLst>
          </p:cNvPr>
          <p:cNvSpPr/>
          <p:nvPr/>
        </p:nvSpPr>
        <p:spPr>
          <a:xfrm>
            <a:off x="3226459" y="4414558"/>
            <a:ext cx="5522400" cy="505399"/>
          </a:xfrm>
          <a:prstGeom prst="round2DiagRect">
            <a:avLst>
              <a:gd name="adj1" fmla="val 16667"/>
              <a:gd name="adj2" fmla="val 0"/>
            </a:avLst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1</a:t>
            </a:r>
            <a:r>
              <a:rPr lang="nl-NL" sz="2400" dirty="0">
                <a:solidFill>
                  <a:srgbClr val="FF0000"/>
                </a:solidFill>
              </a:rPr>
              <a:t>♥</a:t>
            </a:r>
          </a:p>
        </p:txBody>
      </p:sp>
    </p:spTree>
  </p:cSld>
  <p:clrMapOvr>
    <a:masterClrMapping/>
  </p:clrMapOvr>
  <p:transition advClick="0"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/>
          <p:cNvSpPr/>
          <p:nvPr/>
        </p:nvSpPr>
        <p:spPr>
          <a:xfrm>
            <a:off x="2186700" y="1465495"/>
            <a:ext cx="6552000" cy="576000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Jammer! Dat is niet het goede antwoord.</a:t>
            </a:r>
          </a:p>
        </p:txBody>
      </p:sp>
      <p:sp>
        <p:nvSpPr>
          <p:cNvPr id="10" name="Rond diagonale hoek rechthoek 9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1" name="Rond diagonale hoek rechthoek 10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2" name="Rond diagonale hoek rechthoek 11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sp>
        <p:nvSpPr>
          <p:cNvPr id="13" name="Rond diagonale hoek rechthoek 12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8</a:t>
            </a:r>
          </a:p>
        </p:txBody>
      </p:sp>
      <p:pic>
        <p:nvPicPr>
          <p:cNvPr id="14" name="Afbeelding 13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9" name="Tekstvak 18">
            <a:extLst>
              <a:ext uri="{FF2B5EF4-FFF2-40B4-BE49-F238E27FC236}">
                <a16:creationId xmlns:a16="http://schemas.microsoft.com/office/drawing/2014/main" id="{7E29AF49-6410-4F36-9EFC-8711DD199110}"/>
              </a:ext>
            </a:extLst>
          </p:cNvPr>
          <p:cNvSpPr txBox="1"/>
          <p:nvPr/>
        </p:nvSpPr>
        <p:spPr>
          <a:xfrm>
            <a:off x="6997694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l-NL" sz="1050" dirty="0"/>
              <a:t>© Bridge Office - Serie 4 - Les 1</a:t>
            </a:r>
          </a:p>
        </p:txBody>
      </p:sp>
      <p:sp>
        <p:nvSpPr>
          <p:cNvPr id="20" name="Tekstvak 19">
            <a:extLst>
              <a:ext uri="{FF2B5EF4-FFF2-40B4-BE49-F238E27FC236}">
                <a16:creationId xmlns:a16="http://schemas.microsoft.com/office/drawing/2014/main" id="{47ADC4EB-E7B4-461D-A0CD-666F1D116A4F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- Serie 4 - Les 1</a:t>
            </a:r>
          </a:p>
        </p:txBody>
      </p:sp>
      <p:sp>
        <p:nvSpPr>
          <p:cNvPr id="15" name="Tekstvak 14">
            <a:extLst>
              <a:ext uri="{FF2B5EF4-FFF2-40B4-BE49-F238E27FC236}">
                <a16:creationId xmlns:a16="http://schemas.microsoft.com/office/drawing/2014/main" id="{3A6122AB-DAAB-4476-9751-B1D4085E4B10}"/>
              </a:ext>
            </a:extLst>
          </p:cNvPr>
          <p:cNvSpPr txBox="1"/>
          <p:nvPr/>
        </p:nvSpPr>
        <p:spPr>
          <a:xfrm>
            <a:off x="3240000" y="3240000"/>
            <a:ext cx="5508000" cy="1200329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sz="2400" dirty="0">
                <a:solidFill>
                  <a:srgbClr val="244D10"/>
                </a:solidFill>
              </a:rPr>
              <a:t>Van een 5-kaart en een 4-kaart, openen wij altijd met de langste.</a:t>
            </a:r>
          </a:p>
          <a:p>
            <a:r>
              <a:rPr lang="nl-NL" sz="2400" dirty="0">
                <a:solidFill>
                  <a:srgbClr val="244D10"/>
                </a:solidFill>
              </a:rPr>
              <a:t>Met deze hand dus 1</a:t>
            </a:r>
            <a:r>
              <a:rPr lang="nl-NL" sz="2400" dirty="0">
                <a:solidFill>
                  <a:srgbClr val="FF0000"/>
                </a:solidFill>
              </a:rPr>
              <a:t>♥</a:t>
            </a:r>
            <a:r>
              <a:rPr lang="nl-NL" sz="2400" dirty="0">
                <a:solidFill>
                  <a:srgbClr val="244D10"/>
                </a:solidFill>
              </a:rPr>
              <a:t>.</a:t>
            </a:r>
          </a:p>
        </p:txBody>
      </p:sp>
      <p:sp>
        <p:nvSpPr>
          <p:cNvPr id="2" name="Rond diagonale hoek rechthoek 23">
            <a:extLst>
              <a:ext uri="{FF2B5EF4-FFF2-40B4-BE49-F238E27FC236}">
                <a16:creationId xmlns:a16="http://schemas.microsoft.com/office/drawing/2014/main" id="{6371DE81-06DB-17EE-24C7-9C513107DD40}"/>
              </a:ext>
            </a:extLst>
          </p:cNvPr>
          <p:cNvSpPr/>
          <p:nvPr/>
        </p:nvSpPr>
        <p:spPr>
          <a:xfrm>
            <a:off x="396000" y="2304000"/>
            <a:ext cx="8352000" cy="792000"/>
          </a:xfrm>
          <a:prstGeom prst="round2DiagRect">
            <a:avLst/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400">
                <a:cs typeface="Calibri" panose="020F0502020204030204" pitchFamily="34" charset="0"/>
              </a:rPr>
              <a:t>U mag starten met bieden. </a:t>
            </a:r>
            <a:br>
              <a:rPr lang="nl-NL" sz="2400">
                <a:cs typeface="Calibri" panose="020F0502020204030204" pitchFamily="34" charset="0"/>
              </a:rPr>
            </a:br>
            <a:r>
              <a:rPr lang="nl-NL" sz="2400">
                <a:cs typeface="Calibri" panose="020F0502020204030204" pitchFamily="34" charset="0"/>
              </a:rPr>
              <a:t>Wat gaat u bieden?</a:t>
            </a:r>
            <a:endParaRPr lang="nl-NL" sz="2400" dirty="0">
              <a:cs typeface="Calibri" panose="020F0502020204030204" pitchFamily="34" charset="0"/>
            </a:endParaRPr>
          </a:p>
        </p:txBody>
      </p:sp>
      <p:graphicFrame>
        <p:nvGraphicFramePr>
          <p:cNvPr id="3" name="Tabel 2">
            <a:extLst>
              <a:ext uri="{FF2B5EF4-FFF2-40B4-BE49-F238E27FC236}">
                <a16:creationId xmlns:a16="http://schemas.microsoft.com/office/drawing/2014/main" id="{2682177C-F968-8D83-D659-64856EDA79B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84524803"/>
              </p:ext>
            </p:extLst>
          </p:nvPr>
        </p:nvGraphicFramePr>
        <p:xfrm>
          <a:off x="396000" y="3240000"/>
          <a:ext cx="2566578" cy="1795552"/>
        </p:xfrm>
        <a:graphic>
          <a:graphicData uri="http://schemas.openxmlformats.org/drawingml/2006/table">
            <a:tbl>
              <a:tblPr firstRow="1" bandRow="1">
                <a:tableStyleId>{0505E3EF-67EA-436B-97B2-0124C06EBD24}</a:tableStyleId>
              </a:tblPr>
              <a:tblGrid>
                <a:gridCol w="371529">
                  <a:extLst>
                    <a:ext uri="{9D8B030D-6E8A-4147-A177-3AD203B41FA5}">
                      <a16:colId xmlns:a16="http://schemas.microsoft.com/office/drawing/2014/main" val="4208127773"/>
                    </a:ext>
                  </a:extLst>
                </a:gridCol>
                <a:gridCol w="2195049">
                  <a:extLst>
                    <a:ext uri="{9D8B030D-6E8A-4147-A177-3AD203B41FA5}">
                      <a16:colId xmlns:a16="http://schemas.microsoft.com/office/drawing/2014/main" val="3814898469"/>
                    </a:ext>
                  </a:extLst>
                </a:gridCol>
              </a:tblGrid>
              <a:tr h="415372"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/>
                        <a:t>♠</a:t>
                      </a:r>
                    </a:p>
                  </a:txBody>
                  <a:tcPr marT="41564" marB="41564"/>
                </a:tc>
                <a:tc>
                  <a:txBody>
                    <a:bodyPr/>
                    <a:lstStyle/>
                    <a:p>
                      <a:r>
                        <a:rPr lang="nl-NL" sz="2400" b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AV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290467215"/>
                  </a:ext>
                </a:extLst>
              </a:tr>
              <a:tr h="421142"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>
                          <a:solidFill>
                            <a:srgbClr val="FF0000"/>
                          </a:solidFill>
                        </a:rPr>
                        <a:t>♥</a:t>
                      </a:r>
                    </a:p>
                  </a:txBody>
                  <a:tcPr marT="41564" marB="41564"/>
                </a:tc>
                <a:tc>
                  <a:txBody>
                    <a:bodyPr/>
                    <a:lstStyle/>
                    <a:p>
                      <a:r>
                        <a:rPr lang="nl-NL" sz="2400" b="0">
                          <a:solidFill>
                            <a:srgbClr val="C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V10843</a:t>
                      </a:r>
                      <a:endParaRPr lang="nl-NL" sz="2400" b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180997622"/>
                  </a:ext>
                </a:extLst>
              </a:tr>
              <a:tr h="421142"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>
                          <a:solidFill>
                            <a:srgbClr val="FF0000"/>
                          </a:solidFill>
                        </a:rPr>
                        <a:t>♦</a:t>
                      </a:r>
                    </a:p>
                  </a:txBody>
                  <a:tcPr marT="41564" marB="41564"/>
                </a:tc>
                <a:tc>
                  <a:txBody>
                    <a:bodyPr/>
                    <a:lstStyle/>
                    <a:p>
                      <a:r>
                        <a:rPr lang="nl-NL" sz="2400" b="0">
                          <a:solidFill>
                            <a:srgbClr val="C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AB93</a:t>
                      </a:r>
                      <a:endParaRPr lang="nl-NL" sz="2400" b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905866764"/>
                  </a:ext>
                </a:extLst>
              </a:tr>
              <a:tr h="421142"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/>
                        <a:t>♣</a:t>
                      </a:r>
                    </a:p>
                  </a:txBody>
                  <a:tcPr marT="41564" marB="41564"/>
                </a:tc>
                <a:tc>
                  <a:txBody>
                    <a:bodyPr/>
                    <a:lstStyle/>
                    <a:p>
                      <a:r>
                        <a:rPr lang="nl-NL" sz="2400" b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73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75332163"/>
                  </a:ext>
                </a:extLst>
              </a:tr>
            </a:tbl>
          </a:graphicData>
        </a:graphic>
      </p:graphicFrame>
    </p:spTree>
  </p:cSld>
  <p:clrMapOvr>
    <a:masterClrMapping/>
  </p:clrMapOvr>
  <p:transition advClick="0"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ond diagonale hoek rechthoek 23"/>
          <p:cNvSpPr/>
          <p:nvPr/>
        </p:nvSpPr>
        <p:spPr>
          <a:xfrm>
            <a:off x="396000" y="2304000"/>
            <a:ext cx="8352000" cy="792000"/>
          </a:xfrm>
          <a:prstGeom prst="round2DiagRect">
            <a:avLst/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400" dirty="0">
                <a:cs typeface="Calibri" panose="020F0502020204030204" pitchFamily="34" charset="0"/>
              </a:rPr>
              <a:t>U mag starten met bieden. </a:t>
            </a:r>
            <a:br>
              <a:rPr lang="nl-NL" sz="2400" dirty="0">
                <a:cs typeface="Calibri" panose="020F0502020204030204" pitchFamily="34" charset="0"/>
              </a:rPr>
            </a:br>
            <a:r>
              <a:rPr lang="nl-NL" sz="2400" dirty="0">
                <a:cs typeface="Calibri" panose="020F0502020204030204" pitchFamily="34" charset="0"/>
              </a:rPr>
              <a:t>U bent niet kwetsbaar. Wat gaat u bieden?</a:t>
            </a:r>
          </a:p>
        </p:txBody>
      </p:sp>
      <p:sp>
        <p:nvSpPr>
          <p:cNvPr id="29" name="Rond diagonale hoek rechthoek 28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9</a:t>
            </a:r>
          </a:p>
        </p:txBody>
      </p:sp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5" name="Afbeelding 14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graphicFrame>
        <p:nvGraphicFramePr>
          <p:cNvPr id="19" name="Tabel 2">
            <a:extLst>
              <a:ext uri="{FF2B5EF4-FFF2-40B4-BE49-F238E27FC236}">
                <a16:creationId xmlns:a16="http://schemas.microsoft.com/office/drawing/2014/main" id="{C2BC1CE2-682C-4405-B96B-887CC901125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12712883"/>
              </p:ext>
            </p:extLst>
          </p:nvPr>
        </p:nvGraphicFramePr>
        <p:xfrm>
          <a:off x="396000" y="3240000"/>
          <a:ext cx="2566578" cy="1795552"/>
        </p:xfrm>
        <a:graphic>
          <a:graphicData uri="http://schemas.openxmlformats.org/drawingml/2006/table">
            <a:tbl>
              <a:tblPr firstRow="1" bandRow="1">
                <a:tableStyleId>{0505E3EF-67EA-436B-97B2-0124C06EBD24}</a:tableStyleId>
              </a:tblPr>
              <a:tblGrid>
                <a:gridCol w="371529">
                  <a:extLst>
                    <a:ext uri="{9D8B030D-6E8A-4147-A177-3AD203B41FA5}">
                      <a16:colId xmlns:a16="http://schemas.microsoft.com/office/drawing/2014/main" val="4208127773"/>
                    </a:ext>
                  </a:extLst>
                </a:gridCol>
                <a:gridCol w="2195049">
                  <a:extLst>
                    <a:ext uri="{9D8B030D-6E8A-4147-A177-3AD203B41FA5}">
                      <a16:colId xmlns:a16="http://schemas.microsoft.com/office/drawing/2014/main" val="3814898469"/>
                    </a:ext>
                  </a:extLst>
                </a:gridCol>
              </a:tblGrid>
              <a:tr h="415372"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/>
                        <a:t>♠</a:t>
                      </a:r>
                    </a:p>
                  </a:txBody>
                  <a:tcPr marT="41564" marB="41564"/>
                </a:tc>
                <a:tc>
                  <a:txBody>
                    <a:bodyPr/>
                    <a:lstStyle/>
                    <a:p>
                      <a:r>
                        <a:rPr lang="nl-NL" sz="2400" b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V986543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290467215"/>
                  </a:ext>
                </a:extLst>
              </a:tr>
              <a:tr h="421142"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>
                          <a:solidFill>
                            <a:srgbClr val="FF0000"/>
                          </a:solidFill>
                        </a:rPr>
                        <a:t>♥</a:t>
                      </a:r>
                    </a:p>
                  </a:txBody>
                  <a:tcPr marT="41564" marB="41564"/>
                </a:tc>
                <a:tc>
                  <a:txBody>
                    <a:bodyPr/>
                    <a:lstStyle/>
                    <a:p>
                      <a:r>
                        <a:rPr lang="nl-NL" sz="2400" b="0">
                          <a:solidFill>
                            <a:srgbClr val="C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lang="nl-NL" sz="2400" b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180997622"/>
                  </a:ext>
                </a:extLst>
              </a:tr>
              <a:tr h="421142"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>
                          <a:solidFill>
                            <a:srgbClr val="FF0000"/>
                          </a:solidFill>
                        </a:rPr>
                        <a:t>♦</a:t>
                      </a:r>
                    </a:p>
                  </a:txBody>
                  <a:tcPr marT="41564" marB="41564"/>
                </a:tc>
                <a:tc>
                  <a:txBody>
                    <a:bodyPr/>
                    <a:lstStyle/>
                    <a:p>
                      <a:r>
                        <a:rPr lang="nl-NL" sz="2400" b="0">
                          <a:solidFill>
                            <a:srgbClr val="C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VB</a:t>
                      </a:r>
                      <a:endParaRPr lang="nl-NL" sz="2400" b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905866764"/>
                  </a:ext>
                </a:extLst>
              </a:tr>
              <a:tr h="421142"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/>
                        <a:t>♣</a:t>
                      </a:r>
                    </a:p>
                  </a:txBody>
                  <a:tcPr marT="41564" marB="41564"/>
                </a:tc>
                <a:tc>
                  <a:txBody>
                    <a:bodyPr/>
                    <a:lstStyle/>
                    <a:p>
                      <a:r>
                        <a:rPr lang="nl-NL" sz="2400" b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H1093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75332163"/>
                  </a:ext>
                </a:extLst>
              </a:tr>
            </a:tbl>
          </a:graphicData>
        </a:graphic>
      </p:graphicFrame>
      <p:sp>
        <p:nvSpPr>
          <p:cNvPr id="20" name="Tekstvak 19">
            <a:extLst>
              <a:ext uri="{FF2B5EF4-FFF2-40B4-BE49-F238E27FC236}">
                <a16:creationId xmlns:a16="http://schemas.microsoft.com/office/drawing/2014/main" id="{F922EFA2-DBA7-4F1C-8A57-8C229A6F1A3B}"/>
              </a:ext>
            </a:extLst>
          </p:cNvPr>
          <p:cNvSpPr txBox="1"/>
          <p:nvPr/>
        </p:nvSpPr>
        <p:spPr>
          <a:xfrm>
            <a:off x="6997694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l-NL" sz="1050" dirty="0"/>
              <a:t>© Bridge Office - Serie 4 - Les 1</a:t>
            </a:r>
          </a:p>
        </p:txBody>
      </p:sp>
      <p:sp>
        <p:nvSpPr>
          <p:cNvPr id="21" name="Tekstvak 20">
            <a:extLst>
              <a:ext uri="{FF2B5EF4-FFF2-40B4-BE49-F238E27FC236}">
                <a16:creationId xmlns:a16="http://schemas.microsoft.com/office/drawing/2014/main" id="{CF10A4D3-E04A-4BC2-8EFB-39466472A8E1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- Serie 4 - Les 1</a:t>
            </a:r>
          </a:p>
        </p:txBody>
      </p:sp>
      <p:sp>
        <p:nvSpPr>
          <p:cNvPr id="14" name="Rond diagonale hoek rechthoek 24">
            <a:hlinkClick r:id="rId4" action="ppaction://hlinksldjump"/>
            <a:extLst>
              <a:ext uri="{FF2B5EF4-FFF2-40B4-BE49-F238E27FC236}">
                <a16:creationId xmlns:a16="http://schemas.microsoft.com/office/drawing/2014/main" id="{796A6F6E-B232-4864-A1DC-3406469BCC56}"/>
              </a:ext>
            </a:extLst>
          </p:cNvPr>
          <p:cNvSpPr/>
          <p:nvPr/>
        </p:nvSpPr>
        <p:spPr>
          <a:xfrm>
            <a:off x="3240000" y="3818279"/>
            <a:ext cx="5522400" cy="504056"/>
          </a:xfrm>
          <a:prstGeom prst="round2Diag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2♠</a:t>
            </a:r>
          </a:p>
        </p:txBody>
      </p:sp>
      <p:sp>
        <p:nvSpPr>
          <p:cNvPr id="22" name="Rond diagonale hoek rechthoek 25">
            <a:hlinkClick r:id="rId8" action="ppaction://hlinksldjump"/>
            <a:extLst>
              <a:ext uri="{FF2B5EF4-FFF2-40B4-BE49-F238E27FC236}">
                <a16:creationId xmlns:a16="http://schemas.microsoft.com/office/drawing/2014/main" id="{D747FADF-723E-40FF-8B6C-4ECD7E18A36B}"/>
              </a:ext>
            </a:extLst>
          </p:cNvPr>
          <p:cNvSpPr/>
          <p:nvPr/>
        </p:nvSpPr>
        <p:spPr>
          <a:xfrm>
            <a:off x="3240000" y="3222000"/>
            <a:ext cx="5522400" cy="504056"/>
          </a:xfrm>
          <a:prstGeom prst="round2Diag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3♠</a:t>
            </a:r>
          </a:p>
        </p:txBody>
      </p:sp>
      <p:sp>
        <p:nvSpPr>
          <p:cNvPr id="23" name="Rond diagonale hoek rechthoek 26">
            <a:hlinkClick r:id="rId8" action="ppaction://hlinksldjump"/>
            <a:extLst>
              <a:ext uri="{FF2B5EF4-FFF2-40B4-BE49-F238E27FC236}">
                <a16:creationId xmlns:a16="http://schemas.microsoft.com/office/drawing/2014/main" id="{C5B6F85E-3DDB-4AA7-8897-A55B75A47B2F}"/>
              </a:ext>
            </a:extLst>
          </p:cNvPr>
          <p:cNvSpPr/>
          <p:nvPr/>
        </p:nvSpPr>
        <p:spPr>
          <a:xfrm>
            <a:off x="3226459" y="4414558"/>
            <a:ext cx="5522400" cy="505399"/>
          </a:xfrm>
          <a:prstGeom prst="round2DiagRect">
            <a:avLst>
              <a:gd name="adj1" fmla="val 16667"/>
              <a:gd name="adj2" fmla="val 0"/>
            </a:avLst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Pas</a:t>
            </a:r>
          </a:p>
        </p:txBody>
      </p:sp>
    </p:spTree>
  </p:cSld>
  <p:clrMapOvr>
    <a:masterClrMapping/>
  </p:clrMapOvr>
  <p:transition advClick="0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ond diagonale hoek rechthoek 9">
            <a:hlinkClick r:id="rId3" action="ppaction://hlinksldjump"/>
          </p:cNvPr>
          <p:cNvSpPr/>
          <p:nvPr/>
        </p:nvSpPr>
        <p:spPr>
          <a:xfrm>
            <a:off x="3084364" y="2260104"/>
            <a:ext cx="792088" cy="432048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2</a:t>
            </a:r>
          </a:p>
        </p:txBody>
      </p:sp>
      <p:sp>
        <p:nvSpPr>
          <p:cNvPr id="11" name="Rond diagonale hoek rechthoek 10">
            <a:hlinkClick r:id="rId4" action="ppaction://hlinksldjump"/>
          </p:cNvPr>
          <p:cNvSpPr/>
          <p:nvPr/>
        </p:nvSpPr>
        <p:spPr>
          <a:xfrm>
            <a:off x="4308500" y="2260104"/>
            <a:ext cx="792088" cy="432048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3</a:t>
            </a:r>
          </a:p>
        </p:txBody>
      </p:sp>
      <p:sp>
        <p:nvSpPr>
          <p:cNvPr id="12" name="Rond diagonale hoek rechthoek 11">
            <a:hlinkClick r:id="rId5" action="ppaction://hlinksldjump"/>
          </p:cNvPr>
          <p:cNvSpPr/>
          <p:nvPr/>
        </p:nvSpPr>
        <p:spPr>
          <a:xfrm>
            <a:off x="5532636" y="2260104"/>
            <a:ext cx="792088" cy="432048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4</a:t>
            </a:r>
          </a:p>
        </p:txBody>
      </p:sp>
      <p:sp>
        <p:nvSpPr>
          <p:cNvPr id="13" name="Rond diagonale hoek rechthoek 12">
            <a:hlinkClick r:id="rId6" action="ppaction://hlinksldjump"/>
          </p:cNvPr>
          <p:cNvSpPr/>
          <p:nvPr/>
        </p:nvSpPr>
        <p:spPr>
          <a:xfrm>
            <a:off x="6612756" y="2260104"/>
            <a:ext cx="792088" cy="432048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5</a:t>
            </a:r>
          </a:p>
        </p:txBody>
      </p:sp>
      <p:sp>
        <p:nvSpPr>
          <p:cNvPr id="14" name="Rond diagonale hoek rechthoek 13">
            <a:hlinkClick r:id="rId7" action="ppaction://hlinksldjump"/>
          </p:cNvPr>
          <p:cNvSpPr/>
          <p:nvPr/>
        </p:nvSpPr>
        <p:spPr>
          <a:xfrm>
            <a:off x="1932236" y="2980184"/>
            <a:ext cx="792088" cy="432048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6</a:t>
            </a:r>
          </a:p>
        </p:txBody>
      </p:sp>
      <p:sp>
        <p:nvSpPr>
          <p:cNvPr id="15" name="Rond diagonale hoek rechthoek 14">
            <a:hlinkClick r:id="rId8" action="ppaction://hlinksldjump"/>
          </p:cNvPr>
          <p:cNvSpPr/>
          <p:nvPr/>
        </p:nvSpPr>
        <p:spPr>
          <a:xfrm>
            <a:off x="3084364" y="2980184"/>
            <a:ext cx="792088" cy="432048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7</a:t>
            </a:r>
          </a:p>
        </p:txBody>
      </p:sp>
      <p:sp>
        <p:nvSpPr>
          <p:cNvPr id="16" name="Rond diagonale hoek rechthoek 15">
            <a:hlinkClick r:id="rId9" action="ppaction://hlinksldjump"/>
          </p:cNvPr>
          <p:cNvSpPr/>
          <p:nvPr/>
        </p:nvSpPr>
        <p:spPr>
          <a:xfrm>
            <a:off x="4308500" y="2980184"/>
            <a:ext cx="792088" cy="432048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8</a:t>
            </a:r>
          </a:p>
        </p:txBody>
      </p:sp>
      <p:sp>
        <p:nvSpPr>
          <p:cNvPr id="17" name="Rond diagonale hoek rechthoek 16">
            <a:hlinkClick r:id="rId10" action="ppaction://hlinksldjump"/>
          </p:cNvPr>
          <p:cNvSpPr/>
          <p:nvPr/>
        </p:nvSpPr>
        <p:spPr>
          <a:xfrm>
            <a:off x="5532636" y="2980184"/>
            <a:ext cx="792088" cy="432048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9</a:t>
            </a:r>
          </a:p>
        </p:txBody>
      </p:sp>
      <p:sp>
        <p:nvSpPr>
          <p:cNvPr id="18" name="Rond diagonale hoek rechthoek 17">
            <a:hlinkClick r:id="rId11" action="ppaction://hlinksldjump"/>
          </p:cNvPr>
          <p:cNvSpPr/>
          <p:nvPr/>
        </p:nvSpPr>
        <p:spPr>
          <a:xfrm>
            <a:off x="6612756" y="2980184"/>
            <a:ext cx="792088" cy="432048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10</a:t>
            </a:r>
          </a:p>
        </p:txBody>
      </p:sp>
      <p:sp>
        <p:nvSpPr>
          <p:cNvPr id="19" name="Rond diagonale hoek rechthoek 18">
            <a:hlinkClick r:id="rId12" action="ppaction://hlinksldjump"/>
          </p:cNvPr>
          <p:cNvSpPr/>
          <p:nvPr/>
        </p:nvSpPr>
        <p:spPr>
          <a:xfrm>
            <a:off x="1932236" y="3700264"/>
            <a:ext cx="792088" cy="432048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11</a:t>
            </a:r>
          </a:p>
        </p:txBody>
      </p:sp>
      <p:sp>
        <p:nvSpPr>
          <p:cNvPr id="20" name="Rond diagonale hoek rechthoek 19">
            <a:hlinkClick r:id="rId13" action="ppaction://hlinksldjump"/>
          </p:cNvPr>
          <p:cNvSpPr/>
          <p:nvPr/>
        </p:nvSpPr>
        <p:spPr>
          <a:xfrm>
            <a:off x="3084364" y="3700264"/>
            <a:ext cx="792088" cy="432048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12</a:t>
            </a:r>
          </a:p>
        </p:txBody>
      </p:sp>
      <p:sp>
        <p:nvSpPr>
          <p:cNvPr id="21" name="Rond diagonale hoek rechthoek 20">
            <a:hlinkClick r:id="rId14" action="ppaction://hlinksldjump"/>
          </p:cNvPr>
          <p:cNvSpPr/>
          <p:nvPr/>
        </p:nvSpPr>
        <p:spPr>
          <a:xfrm>
            <a:off x="4308500" y="3700264"/>
            <a:ext cx="792088" cy="432048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13</a:t>
            </a:r>
          </a:p>
        </p:txBody>
      </p:sp>
      <p:sp>
        <p:nvSpPr>
          <p:cNvPr id="22" name="Rond diagonale hoek rechthoek 21">
            <a:hlinkClick r:id="rId15" action="ppaction://hlinksldjump"/>
          </p:cNvPr>
          <p:cNvSpPr/>
          <p:nvPr/>
        </p:nvSpPr>
        <p:spPr>
          <a:xfrm>
            <a:off x="5532636" y="3700264"/>
            <a:ext cx="792088" cy="432048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14</a:t>
            </a:r>
          </a:p>
        </p:txBody>
      </p:sp>
      <p:sp>
        <p:nvSpPr>
          <p:cNvPr id="23" name="Rond diagonale hoek rechthoek 22">
            <a:hlinkClick r:id="rId16" action="ppaction://hlinksldjump"/>
          </p:cNvPr>
          <p:cNvSpPr/>
          <p:nvPr/>
        </p:nvSpPr>
        <p:spPr>
          <a:xfrm>
            <a:off x="6612756" y="3700264"/>
            <a:ext cx="792088" cy="432048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15</a:t>
            </a:r>
          </a:p>
        </p:txBody>
      </p:sp>
      <p:sp>
        <p:nvSpPr>
          <p:cNvPr id="24" name="Rond diagonale hoek rechthoek 23">
            <a:hlinkClick r:id="rId17" action="ppaction://hlinksldjump"/>
          </p:cNvPr>
          <p:cNvSpPr/>
          <p:nvPr/>
        </p:nvSpPr>
        <p:spPr>
          <a:xfrm>
            <a:off x="1932236" y="4420344"/>
            <a:ext cx="792088" cy="432048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16</a:t>
            </a:r>
          </a:p>
        </p:txBody>
      </p:sp>
      <p:sp>
        <p:nvSpPr>
          <p:cNvPr id="25" name="Rond diagonale hoek rechthoek 24">
            <a:hlinkClick r:id="rId18" action="ppaction://hlinksldjump"/>
          </p:cNvPr>
          <p:cNvSpPr/>
          <p:nvPr/>
        </p:nvSpPr>
        <p:spPr>
          <a:xfrm>
            <a:off x="3084364" y="4420344"/>
            <a:ext cx="792088" cy="432048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17</a:t>
            </a:r>
          </a:p>
        </p:txBody>
      </p:sp>
      <p:sp>
        <p:nvSpPr>
          <p:cNvPr id="26" name="Rond diagonale hoek rechthoek 25">
            <a:hlinkClick r:id="rId19" action="ppaction://hlinksldjump"/>
          </p:cNvPr>
          <p:cNvSpPr/>
          <p:nvPr/>
        </p:nvSpPr>
        <p:spPr>
          <a:xfrm>
            <a:off x="4308500" y="4420344"/>
            <a:ext cx="792088" cy="432048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18</a:t>
            </a:r>
          </a:p>
        </p:txBody>
      </p:sp>
      <p:sp>
        <p:nvSpPr>
          <p:cNvPr id="27" name="Rond diagonale hoek rechthoek 26">
            <a:hlinkClick r:id="rId20" action="ppaction://hlinksldjump"/>
          </p:cNvPr>
          <p:cNvSpPr/>
          <p:nvPr/>
        </p:nvSpPr>
        <p:spPr>
          <a:xfrm>
            <a:off x="5532636" y="4420344"/>
            <a:ext cx="792088" cy="432048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19</a:t>
            </a:r>
          </a:p>
        </p:txBody>
      </p:sp>
      <p:sp>
        <p:nvSpPr>
          <p:cNvPr id="28" name="Rond diagonale hoek rechthoek 27">
            <a:hlinkClick r:id="rId21" action="ppaction://hlinksldjump"/>
          </p:cNvPr>
          <p:cNvSpPr/>
          <p:nvPr/>
        </p:nvSpPr>
        <p:spPr>
          <a:xfrm>
            <a:off x="6612756" y="4420344"/>
            <a:ext cx="792088" cy="432048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20</a:t>
            </a:r>
          </a:p>
        </p:txBody>
      </p:sp>
      <p:sp>
        <p:nvSpPr>
          <p:cNvPr id="29" name="Rond diagonale hoek rechthoek 28">
            <a:hlinkClick r:id="rId22" action="ppaction://hlinksldjump"/>
          </p:cNvPr>
          <p:cNvSpPr/>
          <p:nvPr/>
        </p:nvSpPr>
        <p:spPr>
          <a:xfrm>
            <a:off x="1932236" y="5173795"/>
            <a:ext cx="792088" cy="432048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21</a:t>
            </a:r>
          </a:p>
        </p:txBody>
      </p:sp>
      <p:sp>
        <p:nvSpPr>
          <p:cNvPr id="30" name="Rond diagonale hoek rechthoek 29">
            <a:hlinkClick r:id="rId23" action="ppaction://hlinksldjump"/>
          </p:cNvPr>
          <p:cNvSpPr/>
          <p:nvPr/>
        </p:nvSpPr>
        <p:spPr>
          <a:xfrm>
            <a:off x="3084364" y="5173795"/>
            <a:ext cx="792088" cy="432048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22</a:t>
            </a:r>
          </a:p>
        </p:txBody>
      </p:sp>
      <p:sp>
        <p:nvSpPr>
          <p:cNvPr id="31" name="Rond diagonale hoek rechthoek 30">
            <a:hlinkClick r:id="rId24" action="ppaction://hlinksldjump"/>
          </p:cNvPr>
          <p:cNvSpPr/>
          <p:nvPr/>
        </p:nvSpPr>
        <p:spPr>
          <a:xfrm>
            <a:off x="4308500" y="5173795"/>
            <a:ext cx="792088" cy="432048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23</a:t>
            </a:r>
          </a:p>
        </p:txBody>
      </p:sp>
      <p:sp>
        <p:nvSpPr>
          <p:cNvPr id="32" name="Rond diagonale hoek rechthoek 31">
            <a:hlinkClick r:id="rId25" action="ppaction://hlinksldjump"/>
          </p:cNvPr>
          <p:cNvSpPr/>
          <p:nvPr/>
        </p:nvSpPr>
        <p:spPr>
          <a:xfrm>
            <a:off x="5532636" y="5173795"/>
            <a:ext cx="792088" cy="432048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24</a:t>
            </a:r>
          </a:p>
        </p:txBody>
      </p:sp>
      <p:sp>
        <p:nvSpPr>
          <p:cNvPr id="33" name="Rond diagonale hoek rechthoek 32">
            <a:hlinkClick r:id="rId26" action="ppaction://hlinksldjump"/>
          </p:cNvPr>
          <p:cNvSpPr/>
          <p:nvPr/>
        </p:nvSpPr>
        <p:spPr>
          <a:xfrm>
            <a:off x="6612756" y="5173795"/>
            <a:ext cx="792088" cy="432048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25</a:t>
            </a:r>
          </a:p>
        </p:txBody>
      </p:sp>
      <p:sp>
        <p:nvSpPr>
          <p:cNvPr id="9" name="Rond diagonale hoek rechthoek 8">
            <a:hlinkClick r:id="rId27" action="ppaction://hlinksldjump"/>
          </p:cNvPr>
          <p:cNvSpPr/>
          <p:nvPr/>
        </p:nvSpPr>
        <p:spPr>
          <a:xfrm>
            <a:off x="1932236" y="2260104"/>
            <a:ext cx="792088" cy="432048"/>
          </a:xfrm>
          <a:prstGeom prst="round2DiagRect">
            <a:avLst>
              <a:gd name="adj1" fmla="val 16667"/>
              <a:gd name="adj2" fmla="val 0"/>
            </a:avLst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1</a:t>
            </a:r>
          </a:p>
        </p:txBody>
      </p:sp>
      <p:sp>
        <p:nvSpPr>
          <p:cNvPr id="35" name="Rond diagonale hoek rechthoek 34">
            <a:hlinkClick r:id="rId28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37" name="Rond diagonale hoek rechthoek 36">
            <a:hlinkClick r:id="rId27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Start</a:t>
            </a:r>
          </a:p>
        </p:txBody>
      </p:sp>
      <p:pic>
        <p:nvPicPr>
          <p:cNvPr id="39" name="Afbeelding 38" descr="mainheader.jpg">
            <a:hlinkClick r:id="rId29" tooltip="Klik hier om de website van Bridge Office te bezoeken!"/>
          </p:cNvPr>
          <p:cNvPicPr>
            <a:picLocks noChangeAspect="1"/>
          </p:cNvPicPr>
          <p:nvPr/>
        </p:nvPicPr>
        <p:blipFill>
          <a:blip r:embed="rId30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42" name="Tekstvak 41">
            <a:extLst>
              <a:ext uri="{FF2B5EF4-FFF2-40B4-BE49-F238E27FC236}">
                <a16:creationId xmlns:a16="http://schemas.microsoft.com/office/drawing/2014/main" id="{93E0ED08-C9B3-4F14-828B-D526686C52D6}"/>
              </a:ext>
            </a:extLst>
          </p:cNvPr>
          <p:cNvSpPr txBox="1"/>
          <p:nvPr/>
        </p:nvSpPr>
        <p:spPr>
          <a:xfrm>
            <a:off x="6997694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l-NL" sz="1050" dirty="0"/>
              <a:t>© Bridge Office - Serie 4 - Les 1</a:t>
            </a:r>
          </a:p>
        </p:txBody>
      </p:sp>
      <p:sp>
        <p:nvSpPr>
          <p:cNvPr id="43" name="Tekstvak 42">
            <a:extLst>
              <a:ext uri="{FF2B5EF4-FFF2-40B4-BE49-F238E27FC236}">
                <a16:creationId xmlns:a16="http://schemas.microsoft.com/office/drawing/2014/main" id="{41C7B5AE-9D42-4DEF-832D-0AACE8989BB6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- Serie 4 - Les 1</a:t>
            </a:r>
          </a:p>
        </p:txBody>
      </p:sp>
      <p:sp>
        <p:nvSpPr>
          <p:cNvPr id="44" name="Tekstvak 43">
            <a:extLst>
              <a:ext uri="{FF2B5EF4-FFF2-40B4-BE49-F238E27FC236}">
                <a16:creationId xmlns:a16="http://schemas.microsoft.com/office/drawing/2014/main" id="{8BAE95BF-2B6C-4A62-8501-20A558866089}"/>
              </a:ext>
            </a:extLst>
          </p:cNvPr>
          <p:cNvSpPr txBox="1"/>
          <p:nvPr/>
        </p:nvSpPr>
        <p:spPr>
          <a:xfrm>
            <a:off x="467544" y="1120089"/>
            <a:ext cx="849267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60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244D10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Copperplate Gothic Bold" panose="020E0705020206020404" pitchFamily="34" charset="0"/>
              </a:rPr>
              <a:t>Serie 4 - Les 1</a:t>
            </a:r>
            <a:endParaRPr lang="nl-NL" sz="6000" dirty="0">
              <a:solidFill>
                <a:srgbClr val="244D1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Copperplate Gothic Bold" panose="020E0705020206020404" pitchFamily="34" charset="0"/>
            </a:endParaRPr>
          </a:p>
        </p:txBody>
      </p:sp>
    </p:spTree>
  </p:cSld>
  <p:clrMapOvr>
    <a:masterClrMapping/>
  </p:clrMapOvr>
  <p:transition advClick="0"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/>
          <p:cNvSpPr/>
          <p:nvPr/>
        </p:nvSpPr>
        <p:spPr>
          <a:xfrm>
            <a:off x="2186700" y="1465495"/>
            <a:ext cx="6552000" cy="576000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Jammer! Dat is niet het goede antwoord.</a:t>
            </a:r>
          </a:p>
        </p:txBody>
      </p:sp>
      <p:sp>
        <p:nvSpPr>
          <p:cNvPr id="10" name="Rond diagonale hoek rechthoek 9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1" name="Rond diagonale hoek rechthoek 10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2" name="Rond diagonale hoek rechthoek 11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sp>
        <p:nvSpPr>
          <p:cNvPr id="13" name="Rond diagonale hoek rechthoek 12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9</a:t>
            </a:r>
          </a:p>
        </p:txBody>
      </p:sp>
      <p:pic>
        <p:nvPicPr>
          <p:cNvPr id="14" name="Afbeelding 13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20" name="Tekstvak 19">
            <a:extLst>
              <a:ext uri="{FF2B5EF4-FFF2-40B4-BE49-F238E27FC236}">
                <a16:creationId xmlns:a16="http://schemas.microsoft.com/office/drawing/2014/main" id="{75C0C509-76C7-42D9-B4E2-630357B0AFBB}"/>
              </a:ext>
            </a:extLst>
          </p:cNvPr>
          <p:cNvSpPr txBox="1"/>
          <p:nvPr/>
        </p:nvSpPr>
        <p:spPr>
          <a:xfrm>
            <a:off x="6997694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l-NL" sz="1050" dirty="0"/>
              <a:t>© Bridge Office - Serie 4 - Les 1</a:t>
            </a:r>
          </a:p>
        </p:txBody>
      </p:sp>
      <p:sp>
        <p:nvSpPr>
          <p:cNvPr id="21" name="Tekstvak 20">
            <a:extLst>
              <a:ext uri="{FF2B5EF4-FFF2-40B4-BE49-F238E27FC236}">
                <a16:creationId xmlns:a16="http://schemas.microsoft.com/office/drawing/2014/main" id="{DEFD86CB-AE8D-4FA0-A557-747E26FD1E03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- Serie 4 - Les 1</a:t>
            </a:r>
          </a:p>
        </p:txBody>
      </p:sp>
      <p:sp>
        <p:nvSpPr>
          <p:cNvPr id="15" name="Tekstvak 14">
            <a:extLst>
              <a:ext uri="{FF2B5EF4-FFF2-40B4-BE49-F238E27FC236}">
                <a16:creationId xmlns:a16="http://schemas.microsoft.com/office/drawing/2014/main" id="{3398AFF0-B248-46C4-BA9D-2E44C8E7B7F9}"/>
              </a:ext>
            </a:extLst>
          </p:cNvPr>
          <p:cNvSpPr txBox="1"/>
          <p:nvPr/>
        </p:nvSpPr>
        <p:spPr>
          <a:xfrm>
            <a:off x="3240000" y="3240000"/>
            <a:ext cx="5508000" cy="156966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sz="2400" dirty="0">
                <a:solidFill>
                  <a:srgbClr val="244D10"/>
                </a:solidFill>
              </a:rPr>
              <a:t>Voor een 3♠ bod is deze hand te zwak.</a:t>
            </a:r>
            <a:br>
              <a:rPr lang="nl-NL" sz="2400" dirty="0">
                <a:solidFill>
                  <a:srgbClr val="244D10"/>
                </a:solidFill>
              </a:rPr>
            </a:br>
            <a:r>
              <a:rPr lang="nl-NL" sz="2400" dirty="0">
                <a:solidFill>
                  <a:srgbClr val="244D10"/>
                </a:solidFill>
              </a:rPr>
              <a:t>Met een gunstig zitsel, haalt u maximaal 5 slagen. Daarom open ik deze hand met 2♠.</a:t>
            </a:r>
            <a:br>
              <a:rPr lang="nl-NL" sz="2400" dirty="0">
                <a:solidFill>
                  <a:srgbClr val="244D10"/>
                </a:solidFill>
              </a:rPr>
            </a:br>
            <a:r>
              <a:rPr lang="nl-NL" sz="2400" dirty="0">
                <a:solidFill>
                  <a:srgbClr val="244D10"/>
                </a:solidFill>
              </a:rPr>
              <a:t>De zwakke 2. Nu klopt de regel van 2 en 3.</a:t>
            </a:r>
          </a:p>
        </p:txBody>
      </p:sp>
      <p:sp>
        <p:nvSpPr>
          <p:cNvPr id="2" name="Rond diagonale hoek rechthoek 23">
            <a:extLst>
              <a:ext uri="{FF2B5EF4-FFF2-40B4-BE49-F238E27FC236}">
                <a16:creationId xmlns:a16="http://schemas.microsoft.com/office/drawing/2014/main" id="{ED16574F-9A22-099A-FABE-BC8603F35B8B}"/>
              </a:ext>
            </a:extLst>
          </p:cNvPr>
          <p:cNvSpPr/>
          <p:nvPr/>
        </p:nvSpPr>
        <p:spPr>
          <a:xfrm>
            <a:off x="396000" y="2304000"/>
            <a:ext cx="8352000" cy="792000"/>
          </a:xfrm>
          <a:prstGeom prst="round2DiagRect">
            <a:avLst/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400" dirty="0">
                <a:cs typeface="Calibri" panose="020F0502020204030204" pitchFamily="34" charset="0"/>
              </a:rPr>
              <a:t>U mag starten met bieden. </a:t>
            </a:r>
            <a:br>
              <a:rPr lang="nl-NL" sz="2400" dirty="0">
                <a:cs typeface="Calibri" panose="020F0502020204030204" pitchFamily="34" charset="0"/>
              </a:rPr>
            </a:br>
            <a:r>
              <a:rPr lang="nl-NL" sz="2400" dirty="0">
                <a:cs typeface="Calibri" panose="020F0502020204030204" pitchFamily="34" charset="0"/>
              </a:rPr>
              <a:t>U bent niet kwetsbaar. Wat gaat u bieden?</a:t>
            </a:r>
          </a:p>
        </p:txBody>
      </p:sp>
      <p:graphicFrame>
        <p:nvGraphicFramePr>
          <p:cNvPr id="3" name="Tabel 2">
            <a:extLst>
              <a:ext uri="{FF2B5EF4-FFF2-40B4-BE49-F238E27FC236}">
                <a16:creationId xmlns:a16="http://schemas.microsoft.com/office/drawing/2014/main" id="{36445D58-3778-5393-15E2-CF652F2D04F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22853691"/>
              </p:ext>
            </p:extLst>
          </p:nvPr>
        </p:nvGraphicFramePr>
        <p:xfrm>
          <a:off x="396000" y="3240000"/>
          <a:ext cx="2566578" cy="1795552"/>
        </p:xfrm>
        <a:graphic>
          <a:graphicData uri="http://schemas.openxmlformats.org/drawingml/2006/table">
            <a:tbl>
              <a:tblPr firstRow="1" bandRow="1">
                <a:tableStyleId>{0505E3EF-67EA-436B-97B2-0124C06EBD24}</a:tableStyleId>
              </a:tblPr>
              <a:tblGrid>
                <a:gridCol w="371529">
                  <a:extLst>
                    <a:ext uri="{9D8B030D-6E8A-4147-A177-3AD203B41FA5}">
                      <a16:colId xmlns:a16="http://schemas.microsoft.com/office/drawing/2014/main" val="4208127773"/>
                    </a:ext>
                  </a:extLst>
                </a:gridCol>
                <a:gridCol w="2195049">
                  <a:extLst>
                    <a:ext uri="{9D8B030D-6E8A-4147-A177-3AD203B41FA5}">
                      <a16:colId xmlns:a16="http://schemas.microsoft.com/office/drawing/2014/main" val="3814898469"/>
                    </a:ext>
                  </a:extLst>
                </a:gridCol>
              </a:tblGrid>
              <a:tr h="415372"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/>
                        <a:t>♠</a:t>
                      </a:r>
                    </a:p>
                  </a:txBody>
                  <a:tcPr marT="41564" marB="41564"/>
                </a:tc>
                <a:tc>
                  <a:txBody>
                    <a:bodyPr/>
                    <a:lstStyle/>
                    <a:p>
                      <a:r>
                        <a:rPr lang="nl-NL" sz="2400" b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V986543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290467215"/>
                  </a:ext>
                </a:extLst>
              </a:tr>
              <a:tr h="421142"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>
                          <a:solidFill>
                            <a:srgbClr val="FF0000"/>
                          </a:solidFill>
                        </a:rPr>
                        <a:t>♥</a:t>
                      </a:r>
                    </a:p>
                  </a:txBody>
                  <a:tcPr marT="41564" marB="41564"/>
                </a:tc>
                <a:tc>
                  <a:txBody>
                    <a:bodyPr/>
                    <a:lstStyle/>
                    <a:p>
                      <a:r>
                        <a:rPr lang="nl-NL" sz="2400" b="0">
                          <a:solidFill>
                            <a:srgbClr val="C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lang="nl-NL" sz="2400" b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180997622"/>
                  </a:ext>
                </a:extLst>
              </a:tr>
              <a:tr h="421142"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>
                          <a:solidFill>
                            <a:srgbClr val="FF0000"/>
                          </a:solidFill>
                        </a:rPr>
                        <a:t>♦</a:t>
                      </a:r>
                    </a:p>
                  </a:txBody>
                  <a:tcPr marT="41564" marB="41564"/>
                </a:tc>
                <a:tc>
                  <a:txBody>
                    <a:bodyPr/>
                    <a:lstStyle/>
                    <a:p>
                      <a:r>
                        <a:rPr lang="nl-NL" sz="2400" b="0">
                          <a:solidFill>
                            <a:srgbClr val="C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VB</a:t>
                      </a:r>
                      <a:endParaRPr lang="nl-NL" sz="2400" b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905866764"/>
                  </a:ext>
                </a:extLst>
              </a:tr>
              <a:tr h="421142"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/>
                        <a:t>♣</a:t>
                      </a:r>
                    </a:p>
                  </a:txBody>
                  <a:tcPr marT="41564" marB="41564"/>
                </a:tc>
                <a:tc>
                  <a:txBody>
                    <a:bodyPr/>
                    <a:lstStyle/>
                    <a:p>
                      <a:r>
                        <a:rPr lang="nl-NL" sz="2400" b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H1093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75332163"/>
                  </a:ext>
                </a:extLst>
              </a:tr>
            </a:tbl>
          </a:graphicData>
        </a:graphic>
      </p:graphicFrame>
    </p:spTree>
  </p:cSld>
  <p:clrMapOvr>
    <a:masterClrMapping/>
  </p:clrMapOvr>
  <p:transition advClick="0"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ond diagonale hoek rechthoek 23"/>
          <p:cNvSpPr/>
          <p:nvPr/>
        </p:nvSpPr>
        <p:spPr>
          <a:xfrm>
            <a:off x="396000" y="2304000"/>
            <a:ext cx="8352000" cy="792000"/>
          </a:xfrm>
          <a:prstGeom prst="round2DiagRect">
            <a:avLst/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400">
                <a:cs typeface="Calibri" panose="020F0502020204030204" pitchFamily="34" charset="0"/>
              </a:rPr>
              <a:t>U mag starten met bieden. </a:t>
            </a:r>
            <a:br>
              <a:rPr lang="nl-NL" sz="2400">
                <a:cs typeface="Calibri" panose="020F0502020204030204" pitchFamily="34" charset="0"/>
              </a:rPr>
            </a:br>
            <a:r>
              <a:rPr lang="nl-NL" sz="2400">
                <a:cs typeface="Calibri" panose="020F0502020204030204" pitchFamily="34" charset="0"/>
              </a:rPr>
              <a:t>Wat gaat u bieden?</a:t>
            </a:r>
            <a:endParaRPr lang="nl-NL" sz="2400" dirty="0">
              <a:cs typeface="Calibri" panose="020F0502020204030204" pitchFamily="34" charset="0"/>
            </a:endParaRPr>
          </a:p>
        </p:txBody>
      </p:sp>
      <p:sp>
        <p:nvSpPr>
          <p:cNvPr id="29" name="Rond diagonale hoek rechthoek 28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10</a:t>
            </a:r>
          </a:p>
        </p:txBody>
      </p:sp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4" name="Afbeelding 13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graphicFrame>
        <p:nvGraphicFramePr>
          <p:cNvPr id="25" name="Tabel 2">
            <a:extLst>
              <a:ext uri="{FF2B5EF4-FFF2-40B4-BE49-F238E27FC236}">
                <a16:creationId xmlns:a16="http://schemas.microsoft.com/office/drawing/2014/main" id="{A5F1201B-A3D6-4681-9B9A-DF61C60966C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48940414"/>
              </p:ext>
            </p:extLst>
          </p:nvPr>
        </p:nvGraphicFramePr>
        <p:xfrm>
          <a:off x="396000" y="3240000"/>
          <a:ext cx="2566578" cy="1795552"/>
        </p:xfrm>
        <a:graphic>
          <a:graphicData uri="http://schemas.openxmlformats.org/drawingml/2006/table">
            <a:tbl>
              <a:tblPr firstRow="1" bandRow="1">
                <a:tableStyleId>{0505E3EF-67EA-436B-97B2-0124C06EBD24}</a:tableStyleId>
              </a:tblPr>
              <a:tblGrid>
                <a:gridCol w="371529">
                  <a:extLst>
                    <a:ext uri="{9D8B030D-6E8A-4147-A177-3AD203B41FA5}">
                      <a16:colId xmlns:a16="http://schemas.microsoft.com/office/drawing/2014/main" val="4208127773"/>
                    </a:ext>
                  </a:extLst>
                </a:gridCol>
                <a:gridCol w="2195049">
                  <a:extLst>
                    <a:ext uri="{9D8B030D-6E8A-4147-A177-3AD203B41FA5}">
                      <a16:colId xmlns:a16="http://schemas.microsoft.com/office/drawing/2014/main" val="3814898469"/>
                    </a:ext>
                  </a:extLst>
                </a:gridCol>
              </a:tblGrid>
              <a:tr h="415372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♠</a:t>
                      </a:r>
                    </a:p>
                  </a:txBody>
                  <a:tcPr marT="41564" marB="41564"/>
                </a:tc>
                <a:tc>
                  <a:txBody>
                    <a:bodyPr/>
                    <a:lstStyle/>
                    <a:p>
                      <a:r>
                        <a:rPr lang="nl-NL" sz="2400" b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290467215"/>
                  </a:ext>
                </a:extLst>
              </a:tr>
              <a:tr h="421142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FF0000"/>
                          </a:solidFill>
                        </a:rPr>
                        <a:t>♥</a:t>
                      </a:r>
                    </a:p>
                  </a:txBody>
                  <a:tcPr marT="41564" marB="41564"/>
                </a:tc>
                <a:tc>
                  <a:txBody>
                    <a:bodyPr/>
                    <a:lstStyle/>
                    <a:p>
                      <a:r>
                        <a:rPr lang="nl-NL" sz="2400" b="0">
                          <a:solidFill>
                            <a:srgbClr val="C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AV76</a:t>
                      </a:r>
                      <a:endParaRPr lang="nl-NL" sz="2400" b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180997622"/>
                  </a:ext>
                </a:extLst>
              </a:tr>
              <a:tr h="421142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FF0000"/>
                          </a:solidFill>
                        </a:rPr>
                        <a:t>♦</a:t>
                      </a:r>
                    </a:p>
                  </a:txBody>
                  <a:tcPr marT="41564" marB="41564"/>
                </a:tc>
                <a:tc>
                  <a:txBody>
                    <a:bodyPr/>
                    <a:lstStyle/>
                    <a:p>
                      <a:r>
                        <a:rPr lang="nl-NL" sz="2400" b="0">
                          <a:solidFill>
                            <a:srgbClr val="C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B964</a:t>
                      </a:r>
                      <a:endParaRPr lang="nl-NL" sz="2400" b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905866764"/>
                  </a:ext>
                </a:extLst>
              </a:tr>
              <a:tr h="421142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♣</a:t>
                      </a:r>
                    </a:p>
                  </a:txBody>
                  <a:tcPr marT="41564" marB="41564"/>
                </a:tc>
                <a:tc>
                  <a:txBody>
                    <a:bodyPr/>
                    <a:lstStyle/>
                    <a:p>
                      <a:r>
                        <a:rPr lang="nl-NL" sz="2400" b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A842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75332163"/>
                  </a:ext>
                </a:extLst>
              </a:tr>
            </a:tbl>
          </a:graphicData>
        </a:graphic>
      </p:graphicFrame>
      <p:sp>
        <p:nvSpPr>
          <p:cNvPr id="19" name="Tekstvak 18">
            <a:extLst>
              <a:ext uri="{FF2B5EF4-FFF2-40B4-BE49-F238E27FC236}">
                <a16:creationId xmlns:a16="http://schemas.microsoft.com/office/drawing/2014/main" id="{C9410409-0E13-45A8-AA5A-C117129EFE2B}"/>
              </a:ext>
            </a:extLst>
          </p:cNvPr>
          <p:cNvSpPr txBox="1"/>
          <p:nvPr/>
        </p:nvSpPr>
        <p:spPr>
          <a:xfrm>
            <a:off x="6997694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l-NL" sz="1050" dirty="0"/>
              <a:t>© Bridge Office - Serie 4 - Les 1</a:t>
            </a:r>
          </a:p>
        </p:txBody>
      </p:sp>
      <p:sp>
        <p:nvSpPr>
          <p:cNvPr id="20" name="Tekstvak 19">
            <a:extLst>
              <a:ext uri="{FF2B5EF4-FFF2-40B4-BE49-F238E27FC236}">
                <a16:creationId xmlns:a16="http://schemas.microsoft.com/office/drawing/2014/main" id="{052E5046-98A5-4050-8B9A-5F16151D2472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- Serie 4 - Les 1</a:t>
            </a:r>
          </a:p>
        </p:txBody>
      </p:sp>
      <p:sp>
        <p:nvSpPr>
          <p:cNvPr id="17" name="Rond diagonale hoek rechthoek 24">
            <a:hlinkClick r:id="rId8" action="ppaction://hlinksldjump"/>
            <a:extLst>
              <a:ext uri="{FF2B5EF4-FFF2-40B4-BE49-F238E27FC236}">
                <a16:creationId xmlns:a16="http://schemas.microsoft.com/office/drawing/2014/main" id="{0E798CCD-D88F-4F97-B0D8-6596F119E532}"/>
              </a:ext>
            </a:extLst>
          </p:cNvPr>
          <p:cNvSpPr/>
          <p:nvPr/>
        </p:nvSpPr>
        <p:spPr>
          <a:xfrm>
            <a:off x="3240000" y="3818279"/>
            <a:ext cx="5522400" cy="504056"/>
          </a:xfrm>
          <a:prstGeom prst="round2Diag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1</a:t>
            </a:r>
            <a:r>
              <a:rPr lang="nl-NL" sz="2400" dirty="0">
                <a:solidFill>
                  <a:srgbClr val="FF0000"/>
                </a:solidFill>
              </a:rPr>
              <a:t>♦</a:t>
            </a:r>
          </a:p>
        </p:txBody>
      </p:sp>
      <p:sp>
        <p:nvSpPr>
          <p:cNvPr id="18" name="Rond diagonale hoek rechthoek 25">
            <a:hlinkClick r:id="rId8" action="ppaction://hlinksldjump"/>
            <a:extLst>
              <a:ext uri="{FF2B5EF4-FFF2-40B4-BE49-F238E27FC236}">
                <a16:creationId xmlns:a16="http://schemas.microsoft.com/office/drawing/2014/main" id="{43F161B6-33F5-4773-9A06-75BCCADF13DC}"/>
              </a:ext>
            </a:extLst>
          </p:cNvPr>
          <p:cNvSpPr/>
          <p:nvPr/>
        </p:nvSpPr>
        <p:spPr>
          <a:xfrm>
            <a:off x="3240000" y="3222000"/>
            <a:ext cx="5522400" cy="504056"/>
          </a:xfrm>
          <a:prstGeom prst="round2Diag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1♣</a:t>
            </a:r>
          </a:p>
        </p:txBody>
      </p:sp>
      <p:sp>
        <p:nvSpPr>
          <p:cNvPr id="21" name="Rond diagonale hoek rechthoek 26">
            <a:hlinkClick r:id="rId9" action="ppaction://hlinksldjump"/>
            <a:extLst>
              <a:ext uri="{FF2B5EF4-FFF2-40B4-BE49-F238E27FC236}">
                <a16:creationId xmlns:a16="http://schemas.microsoft.com/office/drawing/2014/main" id="{4B4E03B5-B740-43F8-98D0-3496963B1437}"/>
              </a:ext>
            </a:extLst>
          </p:cNvPr>
          <p:cNvSpPr/>
          <p:nvPr/>
        </p:nvSpPr>
        <p:spPr>
          <a:xfrm>
            <a:off x="3226459" y="4414558"/>
            <a:ext cx="5522400" cy="505399"/>
          </a:xfrm>
          <a:prstGeom prst="round2DiagRect">
            <a:avLst>
              <a:gd name="adj1" fmla="val 16667"/>
              <a:gd name="adj2" fmla="val 0"/>
            </a:avLst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Pas</a:t>
            </a:r>
          </a:p>
        </p:txBody>
      </p:sp>
    </p:spTree>
  </p:cSld>
  <p:clrMapOvr>
    <a:masterClrMapping/>
  </p:clrMapOvr>
  <p:transition advClick="0"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/>
          <p:cNvSpPr/>
          <p:nvPr/>
        </p:nvSpPr>
        <p:spPr>
          <a:xfrm>
            <a:off x="2186700" y="1465495"/>
            <a:ext cx="6552000" cy="576000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Jammer! Dat is niet het goede antwoord.</a:t>
            </a:r>
          </a:p>
        </p:txBody>
      </p:sp>
      <p:sp>
        <p:nvSpPr>
          <p:cNvPr id="10" name="Rond diagonale hoek rechthoek 9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1" name="Rond diagonale hoek rechthoek 10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2" name="Rond diagonale hoek rechthoek 11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sp>
        <p:nvSpPr>
          <p:cNvPr id="13" name="Rond diagonale hoek rechthoek 12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10</a:t>
            </a:r>
          </a:p>
        </p:txBody>
      </p:sp>
      <p:pic>
        <p:nvPicPr>
          <p:cNvPr id="14" name="Afbeelding 13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9" name="Tekstvak 18">
            <a:extLst>
              <a:ext uri="{FF2B5EF4-FFF2-40B4-BE49-F238E27FC236}">
                <a16:creationId xmlns:a16="http://schemas.microsoft.com/office/drawing/2014/main" id="{9BA8636D-5AEB-40B8-B4FA-AEFB1F7CC996}"/>
              </a:ext>
            </a:extLst>
          </p:cNvPr>
          <p:cNvSpPr txBox="1"/>
          <p:nvPr/>
        </p:nvSpPr>
        <p:spPr>
          <a:xfrm>
            <a:off x="6997694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l-NL" sz="1050" dirty="0"/>
              <a:t>© Bridge Office - Serie 4 - Les 1</a:t>
            </a:r>
          </a:p>
        </p:txBody>
      </p:sp>
      <p:sp>
        <p:nvSpPr>
          <p:cNvPr id="20" name="Tekstvak 19">
            <a:extLst>
              <a:ext uri="{FF2B5EF4-FFF2-40B4-BE49-F238E27FC236}">
                <a16:creationId xmlns:a16="http://schemas.microsoft.com/office/drawing/2014/main" id="{FEBAD2DD-B519-4F37-B24D-E96D6ADCDDE1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- Serie 4 - Les 1</a:t>
            </a:r>
          </a:p>
        </p:txBody>
      </p:sp>
      <p:sp>
        <p:nvSpPr>
          <p:cNvPr id="17" name="Tekstvak 16">
            <a:extLst>
              <a:ext uri="{FF2B5EF4-FFF2-40B4-BE49-F238E27FC236}">
                <a16:creationId xmlns:a16="http://schemas.microsoft.com/office/drawing/2014/main" id="{EB9A363C-5960-477F-A727-D5D4CD783CBA}"/>
              </a:ext>
            </a:extLst>
          </p:cNvPr>
          <p:cNvSpPr txBox="1"/>
          <p:nvPr/>
        </p:nvSpPr>
        <p:spPr>
          <a:xfrm>
            <a:off x="3240000" y="3240000"/>
            <a:ext cx="5508000" cy="1938992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sz="2400" dirty="0">
                <a:solidFill>
                  <a:srgbClr val="244D10"/>
                </a:solidFill>
              </a:rPr>
              <a:t>U heeft geen 12 punten. </a:t>
            </a:r>
            <a:br>
              <a:rPr lang="nl-NL" sz="2400" dirty="0">
                <a:solidFill>
                  <a:srgbClr val="244D10"/>
                </a:solidFill>
              </a:rPr>
            </a:br>
            <a:r>
              <a:rPr lang="nl-NL" sz="2400" dirty="0">
                <a:solidFill>
                  <a:srgbClr val="244D10"/>
                </a:solidFill>
              </a:rPr>
              <a:t>Daarom pas.</a:t>
            </a:r>
            <a:br>
              <a:rPr lang="nl-NL" sz="2400" dirty="0">
                <a:solidFill>
                  <a:srgbClr val="244D10"/>
                </a:solidFill>
              </a:rPr>
            </a:br>
            <a:r>
              <a:rPr lang="nl-NL" sz="2400" dirty="0">
                <a:solidFill>
                  <a:srgbClr val="244D10"/>
                </a:solidFill>
              </a:rPr>
              <a:t>Zou u 12 punten of meer gehad hebben, dan zou u met 1</a:t>
            </a:r>
            <a:r>
              <a:rPr lang="nl-NL" sz="2400" dirty="0">
                <a:solidFill>
                  <a:srgbClr val="FF0000"/>
                </a:solidFill>
              </a:rPr>
              <a:t>♦</a:t>
            </a:r>
            <a:r>
              <a:rPr lang="nl-NL" sz="2400" dirty="0">
                <a:solidFill>
                  <a:srgbClr val="244D10"/>
                </a:solidFill>
              </a:rPr>
              <a:t> hebben geopend. De middelste van de drie 4-kaarten.</a:t>
            </a:r>
          </a:p>
        </p:txBody>
      </p:sp>
      <p:sp>
        <p:nvSpPr>
          <p:cNvPr id="2" name="Rond diagonale hoek rechthoek 23">
            <a:extLst>
              <a:ext uri="{FF2B5EF4-FFF2-40B4-BE49-F238E27FC236}">
                <a16:creationId xmlns:a16="http://schemas.microsoft.com/office/drawing/2014/main" id="{A65713F7-094A-FA37-2EA6-71F66356F670}"/>
              </a:ext>
            </a:extLst>
          </p:cNvPr>
          <p:cNvSpPr/>
          <p:nvPr/>
        </p:nvSpPr>
        <p:spPr>
          <a:xfrm>
            <a:off x="396000" y="2304000"/>
            <a:ext cx="8352000" cy="792000"/>
          </a:xfrm>
          <a:prstGeom prst="round2DiagRect">
            <a:avLst/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400">
                <a:cs typeface="Calibri" panose="020F0502020204030204" pitchFamily="34" charset="0"/>
              </a:rPr>
              <a:t>U mag starten met bieden. </a:t>
            </a:r>
            <a:br>
              <a:rPr lang="nl-NL" sz="2400">
                <a:cs typeface="Calibri" panose="020F0502020204030204" pitchFamily="34" charset="0"/>
              </a:rPr>
            </a:br>
            <a:r>
              <a:rPr lang="nl-NL" sz="2400">
                <a:cs typeface="Calibri" panose="020F0502020204030204" pitchFamily="34" charset="0"/>
              </a:rPr>
              <a:t>Wat gaat u bieden?</a:t>
            </a:r>
            <a:endParaRPr lang="nl-NL" sz="2400" dirty="0">
              <a:cs typeface="Calibri" panose="020F0502020204030204" pitchFamily="34" charset="0"/>
            </a:endParaRPr>
          </a:p>
        </p:txBody>
      </p:sp>
      <p:graphicFrame>
        <p:nvGraphicFramePr>
          <p:cNvPr id="3" name="Tabel 2">
            <a:extLst>
              <a:ext uri="{FF2B5EF4-FFF2-40B4-BE49-F238E27FC236}">
                <a16:creationId xmlns:a16="http://schemas.microsoft.com/office/drawing/2014/main" id="{E17EA4E8-C1B3-F825-CE68-92065230284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41505940"/>
              </p:ext>
            </p:extLst>
          </p:nvPr>
        </p:nvGraphicFramePr>
        <p:xfrm>
          <a:off x="396000" y="3240000"/>
          <a:ext cx="2566578" cy="1795552"/>
        </p:xfrm>
        <a:graphic>
          <a:graphicData uri="http://schemas.openxmlformats.org/drawingml/2006/table">
            <a:tbl>
              <a:tblPr firstRow="1" bandRow="1">
                <a:tableStyleId>{0505E3EF-67EA-436B-97B2-0124C06EBD24}</a:tableStyleId>
              </a:tblPr>
              <a:tblGrid>
                <a:gridCol w="371529">
                  <a:extLst>
                    <a:ext uri="{9D8B030D-6E8A-4147-A177-3AD203B41FA5}">
                      <a16:colId xmlns:a16="http://schemas.microsoft.com/office/drawing/2014/main" val="4208127773"/>
                    </a:ext>
                  </a:extLst>
                </a:gridCol>
                <a:gridCol w="2195049">
                  <a:extLst>
                    <a:ext uri="{9D8B030D-6E8A-4147-A177-3AD203B41FA5}">
                      <a16:colId xmlns:a16="http://schemas.microsoft.com/office/drawing/2014/main" val="3814898469"/>
                    </a:ext>
                  </a:extLst>
                </a:gridCol>
              </a:tblGrid>
              <a:tr h="415372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♠</a:t>
                      </a:r>
                    </a:p>
                  </a:txBody>
                  <a:tcPr marT="41564" marB="41564"/>
                </a:tc>
                <a:tc>
                  <a:txBody>
                    <a:bodyPr/>
                    <a:lstStyle/>
                    <a:p>
                      <a:r>
                        <a:rPr lang="nl-NL" sz="2400" b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290467215"/>
                  </a:ext>
                </a:extLst>
              </a:tr>
              <a:tr h="421142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FF0000"/>
                          </a:solidFill>
                        </a:rPr>
                        <a:t>♥</a:t>
                      </a:r>
                    </a:p>
                  </a:txBody>
                  <a:tcPr marT="41564" marB="41564"/>
                </a:tc>
                <a:tc>
                  <a:txBody>
                    <a:bodyPr/>
                    <a:lstStyle/>
                    <a:p>
                      <a:r>
                        <a:rPr lang="nl-NL" sz="2400" b="0">
                          <a:solidFill>
                            <a:srgbClr val="C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AV76</a:t>
                      </a:r>
                      <a:endParaRPr lang="nl-NL" sz="2400" b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180997622"/>
                  </a:ext>
                </a:extLst>
              </a:tr>
              <a:tr h="421142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FF0000"/>
                          </a:solidFill>
                        </a:rPr>
                        <a:t>♦</a:t>
                      </a:r>
                    </a:p>
                  </a:txBody>
                  <a:tcPr marT="41564" marB="41564"/>
                </a:tc>
                <a:tc>
                  <a:txBody>
                    <a:bodyPr/>
                    <a:lstStyle/>
                    <a:p>
                      <a:r>
                        <a:rPr lang="nl-NL" sz="2400" b="0">
                          <a:solidFill>
                            <a:srgbClr val="C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B964</a:t>
                      </a:r>
                      <a:endParaRPr lang="nl-NL" sz="2400" b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905866764"/>
                  </a:ext>
                </a:extLst>
              </a:tr>
              <a:tr h="421142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♣</a:t>
                      </a:r>
                    </a:p>
                  </a:txBody>
                  <a:tcPr marT="41564" marB="41564"/>
                </a:tc>
                <a:tc>
                  <a:txBody>
                    <a:bodyPr/>
                    <a:lstStyle/>
                    <a:p>
                      <a:r>
                        <a:rPr lang="nl-NL" sz="2400" b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A842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75332163"/>
                  </a:ext>
                </a:extLst>
              </a:tr>
            </a:tbl>
          </a:graphicData>
        </a:graphic>
      </p:graphicFrame>
    </p:spTree>
  </p:cSld>
  <p:clrMapOvr>
    <a:masterClrMapping/>
  </p:clrMapOvr>
  <p:transition advClick="0"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ond diagonale hoek rechthoek 23"/>
          <p:cNvSpPr/>
          <p:nvPr/>
        </p:nvSpPr>
        <p:spPr>
          <a:xfrm>
            <a:off x="396000" y="2304000"/>
            <a:ext cx="8352000" cy="792000"/>
          </a:xfrm>
          <a:prstGeom prst="round2DiagRect">
            <a:avLst/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400">
                <a:cs typeface="Calibri" panose="020F0502020204030204" pitchFamily="34" charset="0"/>
              </a:rPr>
              <a:t>U mag starten met bieden. </a:t>
            </a:r>
            <a:br>
              <a:rPr lang="nl-NL" sz="2400">
                <a:cs typeface="Calibri" panose="020F0502020204030204" pitchFamily="34" charset="0"/>
              </a:rPr>
            </a:br>
            <a:r>
              <a:rPr lang="nl-NL" sz="2400">
                <a:cs typeface="Calibri" panose="020F0502020204030204" pitchFamily="34" charset="0"/>
              </a:rPr>
              <a:t>Wat gaat u bieden?</a:t>
            </a:r>
            <a:endParaRPr lang="nl-NL" sz="2400" dirty="0">
              <a:cs typeface="Calibri" panose="020F0502020204030204" pitchFamily="34" charset="0"/>
            </a:endParaRPr>
          </a:p>
        </p:txBody>
      </p:sp>
      <p:sp>
        <p:nvSpPr>
          <p:cNvPr id="29" name="Rond diagonale hoek rechthoek 28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11</a:t>
            </a:r>
          </a:p>
        </p:txBody>
      </p:sp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5" name="Afbeelding 14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graphicFrame>
        <p:nvGraphicFramePr>
          <p:cNvPr id="22" name="Tabel 2">
            <a:extLst>
              <a:ext uri="{FF2B5EF4-FFF2-40B4-BE49-F238E27FC236}">
                <a16:creationId xmlns:a16="http://schemas.microsoft.com/office/drawing/2014/main" id="{87C9E818-9EC6-4397-8BB1-1BCF1777583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53489149"/>
              </p:ext>
            </p:extLst>
          </p:nvPr>
        </p:nvGraphicFramePr>
        <p:xfrm>
          <a:off x="396000" y="3240000"/>
          <a:ext cx="2566578" cy="1795552"/>
        </p:xfrm>
        <a:graphic>
          <a:graphicData uri="http://schemas.openxmlformats.org/drawingml/2006/table">
            <a:tbl>
              <a:tblPr firstRow="1" bandRow="1">
                <a:tableStyleId>{0505E3EF-67EA-436B-97B2-0124C06EBD24}</a:tableStyleId>
              </a:tblPr>
              <a:tblGrid>
                <a:gridCol w="371529">
                  <a:extLst>
                    <a:ext uri="{9D8B030D-6E8A-4147-A177-3AD203B41FA5}">
                      <a16:colId xmlns:a16="http://schemas.microsoft.com/office/drawing/2014/main" val="4208127773"/>
                    </a:ext>
                  </a:extLst>
                </a:gridCol>
                <a:gridCol w="2195049">
                  <a:extLst>
                    <a:ext uri="{9D8B030D-6E8A-4147-A177-3AD203B41FA5}">
                      <a16:colId xmlns:a16="http://schemas.microsoft.com/office/drawing/2014/main" val="3814898469"/>
                    </a:ext>
                  </a:extLst>
                </a:gridCol>
              </a:tblGrid>
              <a:tr h="415372"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>
                          <a:latin typeface="+mn-lt"/>
                        </a:rPr>
                        <a:t>♠</a:t>
                      </a:r>
                    </a:p>
                  </a:txBody>
                  <a:tcPr marT="41564" marB="41564"/>
                </a:tc>
                <a:tc>
                  <a:txBody>
                    <a:bodyPr/>
                    <a:lstStyle/>
                    <a:p>
                      <a:r>
                        <a:rPr lang="nl-NL" sz="2400" b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HV3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290467215"/>
                  </a:ext>
                </a:extLst>
              </a:tr>
              <a:tr h="421142"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>
                          <a:solidFill>
                            <a:srgbClr val="FF0000"/>
                          </a:solidFill>
                          <a:latin typeface="+mn-lt"/>
                        </a:rPr>
                        <a:t>♥</a:t>
                      </a:r>
                    </a:p>
                  </a:txBody>
                  <a:tcPr marT="41564" marB="41564"/>
                </a:tc>
                <a:tc>
                  <a:txBody>
                    <a:bodyPr/>
                    <a:lstStyle/>
                    <a:p>
                      <a:r>
                        <a:rPr lang="nl-NL" sz="2400" b="0">
                          <a:solidFill>
                            <a:srgbClr val="C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AV54</a:t>
                      </a:r>
                      <a:endParaRPr lang="nl-NL" sz="2400" b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180997622"/>
                  </a:ext>
                </a:extLst>
              </a:tr>
              <a:tr h="421142"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>
                          <a:solidFill>
                            <a:srgbClr val="FF0000"/>
                          </a:solidFill>
                          <a:latin typeface="+mn-lt"/>
                        </a:rPr>
                        <a:t>♦</a:t>
                      </a:r>
                    </a:p>
                  </a:txBody>
                  <a:tcPr marT="41564" marB="41564"/>
                </a:tc>
                <a:tc>
                  <a:txBody>
                    <a:bodyPr/>
                    <a:lstStyle/>
                    <a:p>
                      <a:r>
                        <a:rPr lang="nl-NL" sz="2400" b="0">
                          <a:solidFill>
                            <a:srgbClr val="C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HV83</a:t>
                      </a:r>
                      <a:endParaRPr lang="nl-NL" sz="2400" b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905866764"/>
                  </a:ext>
                </a:extLst>
              </a:tr>
              <a:tr h="421142"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>
                          <a:latin typeface="+mn-lt"/>
                        </a:rPr>
                        <a:t>♣</a:t>
                      </a:r>
                    </a:p>
                  </a:txBody>
                  <a:tcPr marT="41564" marB="41564"/>
                </a:tc>
                <a:tc>
                  <a:txBody>
                    <a:bodyPr/>
                    <a:lstStyle/>
                    <a:p>
                      <a:r>
                        <a:rPr lang="nl-NL" sz="2400" b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92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75332163"/>
                  </a:ext>
                </a:extLst>
              </a:tr>
            </a:tbl>
          </a:graphicData>
        </a:graphic>
      </p:graphicFrame>
      <p:sp>
        <p:nvSpPr>
          <p:cNvPr id="19" name="Tekstvak 18">
            <a:extLst>
              <a:ext uri="{FF2B5EF4-FFF2-40B4-BE49-F238E27FC236}">
                <a16:creationId xmlns:a16="http://schemas.microsoft.com/office/drawing/2014/main" id="{641956E5-9985-463F-96CA-D57C292BD469}"/>
              </a:ext>
            </a:extLst>
          </p:cNvPr>
          <p:cNvSpPr txBox="1"/>
          <p:nvPr/>
        </p:nvSpPr>
        <p:spPr>
          <a:xfrm>
            <a:off x="6997694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l-NL" sz="1050" dirty="0"/>
              <a:t>© Bridge Office - Serie 4 - Les 1</a:t>
            </a:r>
          </a:p>
        </p:txBody>
      </p:sp>
      <p:sp>
        <p:nvSpPr>
          <p:cNvPr id="20" name="Tekstvak 19">
            <a:extLst>
              <a:ext uri="{FF2B5EF4-FFF2-40B4-BE49-F238E27FC236}">
                <a16:creationId xmlns:a16="http://schemas.microsoft.com/office/drawing/2014/main" id="{01F9865E-33CD-4A3E-8FC9-33D3166A0E67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- Serie 4 - Les 1</a:t>
            </a:r>
          </a:p>
        </p:txBody>
      </p:sp>
      <p:sp>
        <p:nvSpPr>
          <p:cNvPr id="14" name="Rond diagonale hoek rechthoek 24">
            <a:hlinkClick r:id="rId8" action="ppaction://hlinksldjump"/>
            <a:extLst>
              <a:ext uri="{FF2B5EF4-FFF2-40B4-BE49-F238E27FC236}">
                <a16:creationId xmlns:a16="http://schemas.microsoft.com/office/drawing/2014/main" id="{23F436BE-4374-4951-B008-C65797318F93}"/>
              </a:ext>
            </a:extLst>
          </p:cNvPr>
          <p:cNvSpPr/>
          <p:nvPr/>
        </p:nvSpPr>
        <p:spPr>
          <a:xfrm>
            <a:off x="3240000" y="3818279"/>
            <a:ext cx="5522400" cy="504056"/>
          </a:xfrm>
          <a:prstGeom prst="round2Diag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1</a:t>
            </a:r>
            <a:r>
              <a:rPr lang="nl-NL" sz="2400" dirty="0">
                <a:solidFill>
                  <a:srgbClr val="FF0000"/>
                </a:solidFill>
              </a:rPr>
              <a:t>♦</a:t>
            </a:r>
          </a:p>
        </p:txBody>
      </p:sp>
      <p:sp>
        <p:nvSpPr>
          <p:cNvPr id="21" name="Rond diagonale hoek rechthoek 25">
            <a:hlinkClick r:id="rId8" action="ppaction://hlinksldjump"/>
            <a:extLst>
              <a:ext uri="{FF2B5EF4-FFF2-40B4-BE49-F238E27FC236}">
                <a16:creationId xmlns:a16="http://schemas.microsoft.com/office/drawing/2014/main" id="{3C605A8D-26F6-4C9F-9072-6D9D023C2194}"/>
              </a:ext>
            </a:extLst>
          </p:cNvPr>
          <p:cNvSpPr/>
          <p:nvPr/>
        </p:nvSpPr>
        <p:spPr>
          <a:xfrm>
            <a:off x="3240000" y="3222000"/>
            <a:ext cx="5522400" cy="504056"/>
          </a:xfrm>
          <a:prstGeom prst="round2Diag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1♣</a:t>
            </a:r>
          </a:p>
        </p:txBody>
      </p:sp>
      <p:sp>
        <p:nvSpPr>
          <p:cNvPr id="23" name="Rond diagonale hoek rechthoek 26">
            <a:hlinkClick r:id="rId4" action="ppaction://hlinksldjump"/>
            <a:extLst>
              <a:ext uri="{FF2B5EF4-FFF2-40B4-BE49-F238E27FC236}">
                <a16:creationId xmlns:a16="http://schemas.microsoft.com/office/drawing/2014/main" id="{2885DC97-1072-4431-BA4E-A4F097567C24}"/>
              </a:ext>
            </a:extLst>
          </p:cNvPr>
          <p:cNvSpPr/>
          <p:nvPr/>
        </p:nvSpPr>
        <p:spPr>
          <a:xfrm>
            <a:off x="3226459" y="4414558"/>
            <a:ext cx="5522400" cy="505399"/>
          </a:xfrm>
          <a:prstGeom prst="round2DiagRect">
            <a:avLst>
              <a:gd name="adj1" fmla="val 16667"/>
              <a:gd name="adj2" fmla="val 0"/>
            </a:avLst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1 Sans Atout</a:t>
            </a:r>
          </a:p>
        </p:txBody>
      </p:sp>
    </p:spTree>
  </p:cSld>
  <p:clrMapOvr>
    <a:masterClrMapping/>
  </p:clrMapOvr>
  <p:transition advClick="0"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/>
          <p:cNvSpPr/>
          <p:nvPr/>
        </p:nvSpPr>
        <p:spPr>
          <a:xfrm>
            <a:off x="2186700" y="1465495"/>
            <a:ext cx="6552000" cy="576000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Jammer! Dat is niet het goede antwoord.</a:t>
            </a:r>
          </a:p>
        </p:txBody>
      </p:sp>
      <p:sp>
        <p:nvSpPr>
          <p:cNvPr id="10" name="Rond diagonale hoek rechthoek 9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1" name="Rond diagonale hoek rechthoek 10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2" name="Rond diagonale hoek rechthoek 11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sp>
        <p:nvSpPr>
          <p:cNvPr id="13" name="Rond diagonale hoek rechthoek 12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11</a:t>
            </a:r>
          </a:p>
        </p:txBody>
      </p:sp>
      <p:pic>
        <p:nvPicPr>
          <p:cNvPr id="14" name="Afbeelding 13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9" name="Tekstvak 18">
            <a:extLst>
              <a:ext uri="{FF2B5EF4-FFF2-40B4-BE49-F238E27FC236}">
                <a16:creationId xmlns:a16="http://schemas.microsoft.com/office/drawing/2014/main" id="{1F1F9147-E0FE-47FC-A9AA-9D84FD208696}"/>
              </a:ext>
            </a:extLst>
          </p:cNvPr>
          <p:cNvSpPr txBox="1"/>
          <p:nvPr/>
        </p:nvSpPr>
        <p:spPr>
          <a:xfrm>
            <a:off x="6997694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l-NL" sz="1050" dirty="0"/>
              <a:t>© Bridge Office - Serie 4 - Les 1</a:t>
            </a:r>
          </a:p>
        </p:txBody>
      </p:sp>
      <p:sp>
        <p:nvSpPr>
          <p:cNvPr id="20" name="Tekstvak 19">
            <a:extLst>
              <a:ext uri="{FF2B5EF4-FFF2-40B4-BE49-F238E27FC236}">
                <a16:creationId xmlns:a16="http://schemas.microsoft.com/office/drawing/2014/main" id="{263DE045-0E9F-48BA-AF3D-D46EEDE9BCBD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- Serie 4 - Les 1</a:t>
            </a:r>
          </a:p>
        </p:txBody>
      </p:sp>
      <p:sp>
        <p:nvSpPr>
          <p:cNvPr id="15" name="Tekstvak 14">
            <a:extLst>
              <a:ext uri="{FF2B5EF4-FFF2-40B4-BE49-F238E27FC236}">
                <a16:creationId xmlns:a16="http://schemas.microsoft.com/office/drawing/2014/main" id="{227AA9A8-7E5C-4206-9CA6-23FEC9B95B77}"/>
              </a:ext>
            </a:extLst>
          </p:cNvPr>
          <p:cNvSpPr txBox="1"/>
          <p:nvPr/>
        </p:nvSpPr>
        <p:spPr>
          <a:xfrm>
            <a:off x="3240000" y="3240000"/>
            <a:ext cx="5508000" cy="1200329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sz="2400" dirty="0">
                <a:solidFill>
                  <a:srgbClr val="244D10"/>
                </a:solidFill>
              </a:rPr>
              <a:t>Een evenwichtige hand met 16 punten. </a:t>
            </a:r>
          </a:p>
          <a:p>
            <a:r>
              <a:rPr lang="nl-NL" sz="2400" dirty="0">
                <a:solidFill>
                  <a:srgbClr val="244D10"/>
                </a:solidFill>
              </a:rPr>
              <a:t>Meer is er niet over te vertellen.</a:t>
            </a:r>
          </a:p>
          <a:p>
            <a:r>
              <a:rPr lang="nl-NL" sz="2400" dirty="0">
                <a:solidFill>
                  <a:srgbClr val="244D10"/>
                </a:solidFill>
              </a:rPr>
              <a:t>Dus een echte 1 Sans Atout opening.</a:t>
            </a:r>
          </a:p>
        </p:txBody>
      </p:sp>
      <p:sp>
        <p:nvSpPr>
          <p:cNvPr id="2" name="Rond diagonale hoek rechthoek 23">
            <a:extLst>
              <a:ext uri="{FF2B5EF4-FFF2-40B4-BE49-F238E27FC236}">
                <a16:creationId xmlns:a16="http://schemas.microsoft.com/office/drawing/2014/main" id="{DCA3780E-194E-81EE-B866-A47B1D05394F}"/>
              </a:ext>
            </a:extLst>
          </p:cNvPr>
          <p:cNvSpPr/>
          <p:nvPr/>
        </p:nvSpPr>
        <p:spPr>
          <a:xfrm>
            <a:off x="396000" y="2304000"/>
            <a:ext cx="8352000" cy="792000"/>
          </a:xfrm>
          <a:prstGeom prst="round2DiagRect">
            <a:avLst/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400">
                <a:cs typeface="Calibri" panose="020F0502020204030204" pitchFamily="34" charset="0"/>
              </a:rPr>
              <a:t>U mag starten met bieden. </a:t>
            </a:r>
            <a:br>
              <a:rPr lang="nl-NL" sz="2400">
                <a:cs typeface="Calibri" panose="020F0502020204030204" pitchFamily="34" charset="0"/>
              </a:rPr>
            </a:br>
            <a:r>
              <a:rPr lang="nl-NL" sz="2400">
                <a:cs typeface="Calibri" panose="020F0502020204030204" pitchFamily="34" charset="0"/>
              </a:rPr>
              <a:t>Wat gaat u bieden?</a:t>
            </a:r>
            <a:endParaRPr lang="nl-NL" sz="2400" dirty="0">
              <a:cs typeface="Calibri" panose="020F0502020204030204" pitchFamily="34" charset="0"/>
            </a:endParaRPr>
          </a:p>
        </p:txBody>
      </p:sp>
      <p:graphicFrame>
        <p:nvGraphicFramePr>
          <p:cNvPr id="3" name="Tabel 2">
            <a:extLst>
              <a:ext uri="{FF2B5EF4-FFF2-40B4-BE49-F238E27FC236}">
                <a16:creationId xmlns:a16="http://schemas.microsoft.com/office/drawing/2014/main" id="{4C0B89C4-5B03-8C1E-8EC5-39E638A87B6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6120109"/>
              </p:ext>
            </p:extLst>
          </p:nvPr>
        </p:nvGraphicFramePr>
        <p:xfrm>
          <a:off x="396000" y="3240000"/>
          <a:ext cx="2566578" cy="1795552"/>
        </p:xfrm>
        <a:graphic>
          <a:graphicData uri="http://schemas.openxmlformats.org/drawingml/2006/table">
            <a:tbl>
              <a:tblPr firstRow="1" bandRow="1">
                <a:tableStyleId>{0505E3EF-67EA-436B-97B2-0124C06EBD24}</a:tableStyleId>
              </a:tblPr>
              <a:tblGrid>
                <a:gridCol w="371529">
                  <a:extLst>
                    <a:ext uri="{9D8B030D-6E8A-4147-A177-3AD203B41FA5}">
                      <a16:colId xmlns:a16="http://schemas.microsoft.com/office/drawing/2014/main" val="4208127773"/>
                    </a:ext>
                  </a:extLst>
                </a:gridCol>
                <a:gridCol w="2195049">
                  <a:extLst>
                    <a:ext uri="{9D8B030D-6E8A-4147-A177-3AD203B41FA5}">
                      <a16:colId xmlns:a16="http://schemas.microsoft.com/office/drawing/2014/main" val="3814898469"/>
                    </a:ext>
                  </a:extLst>
                </a:gridCol>
              </a:tblGrid>
              <a:tr h="415372"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>
                          <a:latin typeface="+mn-lt"/>
                        </a:rPr>
                        <a:t>♠</a:t>
                      </a:r>
                    </a:p>
                  </a:txBody>
                  <a:tcPr marT="41564" marB="41564"/>
                </a:tc>
                <a:tc>
                  <a:txBody>
                    <a:bodyPr/>
                    <a:lstStyle/>
                    <a:p>
                      <a:r>
                        <a:rPr lang="nl-NL" sz="2400" b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HV3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290467215"/>
                  </a:ext>
                </a:extLst>
              </a:tr>
              <a:tr h="421142"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>
                          <a:solidFill>
                            <a:srgbClr val="FF0000"/>
                          </a:solidFill>
                          <a:latin typeface="+mn-lt"/>
                        </a:rPr>
                        <a:t>♥</a:t>
                      </a:r>
                    </a:p>
                  </a:txBody>
                  <a:tcPr marT="41564" marB="41564"/>
                </a:tc>
                <a:tc>
                  <a:txBody>
                    <a:bodyPr/>
                    <a:lstStyle/>
                    <a:p>
                      <a:r>
                        <a:rPr lang="nl-NL" sz="2400" b="0">
                          <a:solidFill>
                            <a:srgbClr val="C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AV54</a:t>
                      </a:r>
                      <a:endParaRPr lang="nl-NL" sz="2400" b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180997622"/>
                  </a:ext>
                </a:extLst>
              </a:tr>
              <a:tr h="421142"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>
                          <a:solidFill>
                            <a:srgbClr val="FF0000"/>
                          </a:solidFill>
                          <a:latin typeface="+mn-lt"/>
                        </a:rPr>
                        <a:t>♦</a:t>
                      </a:r>
                    </a:p>
                  </a:txBody>
                  <a:tcPr marT="41564" marB="41564"/>
                </a:tc>
                <a:tc>
                  <a:txBody>
                    <a:bodyPr/>
                    <a:lstStyle/>
                    <a:p>
                      <a:r>
                        <a:rPr lang="nl-NL" sz="2400" b="0">
                          <a:solidFill>
                            <a:srgbClr val="C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HV83</a:t>
                      </a:r>
                      <a:endParaRPr lang="nl-NL" sz="2400" b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905866764"/>
                  </a:ext>
                </a:extLst>
              </a:tr>
              <a:tr h="421142"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>
                          <a:latin typeface="+mn-lt"/>
                        </a:rPr>
                        <a:t>♣</a:t>
                      </a:r>
                    </a:p>
                  </a:txBody>
                  <a:tcPr marT="41564" marB="41564"/>
                </a:tc>
                <a:tc>
                  <a:txBody>
                    <a:bodyPr/>
                    <a:lstStyle/>
                    <a:p>
                      <a:r>
                        <a:rPr lang="nl-NL" sz="2400" b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92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75332163"/>
                  </a:ext>
                </a:extLst>
              </a:tr>
            </a:tbl>
          </a:graphicData>
        </a:graphic>
      </p:graphicFrame>
    </p:spTree>
  </p:cSld>
  <p:clrMapOvr>
    <a:masterClrMapping/>
  </p:clrMapOvr>
  <p:transition advClick="0"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ond diagonale hoek rechthoek 23"/>
          <p:cNvSpPr/>
          <p:nvPr/>
        </p:nvSpPr>
        <p:spPr>
          <a:xfrm>
            <a:off x="395536" y="2304000"/>
            <a:ext cx="8352000" cy="792000"/>
          </a:xfrm>
          <a:prstGeom prst="round2DiagRect">
            <a:avLst/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400">
                <a:cs typeface="Calibri" panose="020F0502020204030204" pitchFamily="34" charset="0"/>
              </a:rPr>
              <a:t>U mag starten met bieden. </a:t>
            </a:r>
            <a:br>
              <a:rPr lang="nl-NL" sz="2400">
                <a:cs typeface="Calibri" panose="020F0502020204030204" pitchFamily="34" charset="0"/>
              </a:rPr>
            </a:br>
            <a:r>
              <a:rPr lang="nl-NL" sz="2400">
                <a:cs typeface="Calibri" panose="020F0502020204030204" pitchFamily="34" charset="0"/>
              </a:rPr>
              <a:t>Wat gaat u bieden?</a:t>
            </a:r>
            <a:endParaRPr lang="nl-NL" sz="2400" dirty="0">
              <a:cs typeface="Calibri" panose="020F0502020204030204" pitchFamily="34" charset="0"/>
            </a:endParaRPr>
          </a:p>
        </p:txBody>
      </p:sp>
      <p:sp>
        <p:nvSpPr>
          <p:cNvPr id="29" name="Rond diagonale hoek rechthoek 28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12</a:t>
            </a:r>
          </a:p>
        </p:txBody>
      </p:sp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5" name="Afbeelding 14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graphicFrame>
        <p:nvGraphicFramePr>
          <p:cNvPr id="19" name="Tabel 2">
            <a:extLst>
              <a:ext uri="{FF2B5EF4-FFF2-40B4-BE49-F238E27FC236}">
                <a16:creationId xmlns:a16="http://schemas.microsoft.com/office/drawing/2014/main" id="{C10C58A6-26E7-4393-BEDA-5B08867C564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71755809"/>
              </p:ext>
            </p:extLst>
          </p:nvPr>
        </p:nvGraphicFramePr>
        <p:xfrm>
          <a:off x="396000" y="3240000"/>
          <a:ext cx="2566578" cy="1795552"/>
        </p:xfrm>
        <a:graphic>
          <a:graphicData uri="http://schemas.openxmlformats.org/drawingml/2006/table">
            <a:tbl>
              <a:tblPr firstRow="1" bandRow="1">
                <a:tableStyleId>{0505E3EF-67EA-436B-97B2-0124C06EBD24}</a:tableStyleId>
              </a:tblPr>
              <a:tblGrid>
                <a:gridCol w="371529">
                  <a:extLst>
                    <a:ext uri="{9D8B030D-6E8A-4147-A177-3AD203B41FA5}">
                      <a16:colId xmlns:a16="http://schemas.microsoft.com/office/drawing/2014/main" val="4208127773"/>
                    </a:ext>
                  </a:extLst>
                </a:gridCol>
                <a:gridCol w="2195049">
                  <a:extLst>
                    <a:ext uri="{9D8B030D-6E8A-4147-A177-3AD203B41FA5}">
                      <a16:colId xmlns:a16="http://schemas.microsoft.com/office/drawing/2014/main" val="3814898469"/>
                    </a:ext>
                  </a:extLst>
                </a:gridCol>
              </a:tblGrid>
              <a:tr h="415372"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/>
                        <a:t>♠</a:t>
                      </a:r>
                    </a:p>
                  </a:txBody>
                  <a:tcPr marT="41564" marB="41564"/>
                </a:tc>
                <a:tc>
                  <a:txBody>
                    <a:bodyPr/>
                    <a:lstStyle/>
                    <a:p>
                      <a:r>
                        <a:rPr lang="nl-NL" sz="2400" b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H1083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290467215"/>
                  </a:ext>
                </a:extLst>
              </a:tr>
              <a:tr h="421142"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>
                          <a:solidFill>
                            <a:srgbClr val="FF0000"/>
                          </a:solidFill>
                        </a:rPr>
                        <a:t>♥</a:t>
                      </a:r>
                    </a:p>
                  </a:txBody>
                  <a:tcPr marT="41564" marB="41564"/>
                </a:tc>
                <a:tc>
                  <a:txBody>
                    <a:bodyPr/>
                    <a:lstStyle/>
                    <a:p>
                      <a:r>
                        <a:rPr lang="nl-NL" sz="2400" b="0">
                          <a:solidFill>
                            <a:srgbClr val="C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AV94</a:t>
                      </a:r>
                      <a:endParaRPr lang="nl-NL" sz="2400" b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180997622"/>
                  </a:ext>
                </a:extLst>
              </a:tr>
              <a:tr h="421142"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>
                          <a:solidFill>
                            <a:srgbClr val="FF0000"/>
                          </a:solidFill>
                        </a:rPr>
                        <a:t>♦</a:t>
                      </a:r>
                    </a:p>
                  </a:txBody>
                  <a:tcPr marT="41564" marB="41564"/>
                </a:tc>
                <a:tc>
                  <a:txBody>
                    <a:bodyPr/>
                    <a:lstStyle/>
                    <a:p>
                      <a:r>
                        <a:rPr lang="nl-NL" sz="2400" b="0">
                          <a:solidFill>
                            <a:srgbClr val="C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</a:t>
                      </a:r>
                      <a:endParaRPr lang="nl-NL" sz="2400" b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905866764"/>
                  </a:ext>
                </a:extLst>
              </a:tr>
              <a:tr h="421142"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/>
                        <a:t>♣</a:t>
                      </a:r>
                    </a:p>
                  </a:txBody>
                  <a:tcPr marT="41564" marB="41564"/>
                </a:tc>
                <a:tc>
                  <a:txBody>
                    <a:bodyPr/>
                    <a:lstStyle/>
                    <a:p>
                      <a:r>
                        <a:rPr lang="nl-NL" sz="2400" b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AH104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75332163"/>
                  </a:ext>
                </a:extLst>
              </a:tr>
            </a:tbl>
          </a:graphicData>
        </a:graphic>
      </p:graphicFrame>
      <p:sp>
        <p:nvSpPr>
          <p:cNvPr id="20" name="Tekstvak 19">
            <a:extLst>
              <a:ext uri="{FF2B5EF4-FFF2-40B4-BE49-F238E27FC236}">
                <a16:creationId xmlns:a16="http://schemas.microsoft.com/office/drawing/2014/main" id="{671A8F0C-9D14-49EA-9744-7D0B1E81BE8B}"/>
              </a:ext>
            </a:extLst>
          </p:cNvPr>
          <p:cNvSpPr txBox="1"/>
          <p:nvPr/>
        </p:nvSpPr>
        <p:spPr>
          <a:xfrm>
            <a:off x="6997694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l-NL" sz="1050" dirty="0"/>
              <a:t>© Bridge Office - Serie 4 - Les 1</a:t>
            </a:r>
          </a:p>
        </p:txBody>
      </p:sp>
      <p:sp>
        <p:nvSpPr>
          <p:cNvPr id="21" name="Tekstvak 20">
            <a:extLst>
              <a:ext uri="{FF2B5EF4-FFF2-40B4-BE49-F238E27FC236}">
                <a16:creationId xmlns:a16="http://schemas.microsoft.com/office/drawing/2014/main" id="{BCD82134-1E8D-44C8-B001-6E82B4313682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- Serie 4 - Les 1</a:t>
            </a:r>
          </a:p>
        </p:txBody>
      </p:sp>
      <p:sp>
        <p:nvSpPr>
          <p:cNvPr id="14" name="Rond diagonale hoek rechthoek 24">
            <a:hlinkClick r:id="rId8" action="ppaction://hlinksldjump"/>
            <a:extLst>
              <a:ext uri="{FF2B5EF4-FFF2-40B4-BE49-F238E27FC236}">
                <a16:creationId xmlns:a16="http://schemas.microsoft.com/office/drawing/2014/main" id="{2FE1976C-D35B-4FB9-965C-D6436D69BAF1}"/>
              </a:ext>
            </a:extLst>
          </p:cNvPr>
          <p:cNvSpPr/>
          <p:nvPr/>
        </p:nvSpPr>
        <p:spPr>
          <a:xfrm>
            <a:off x="3240000" y="3818279"/>
            <a:ext cx="5522400" cy="504056"/>
          </a:xfrm>
          <a:prstGeom prst="round2Diag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1</a:t>
            </a:r>
            <a:r>
              <a:rPr lang="nl-NL" sz="2400" dirty="0">
                <a:solidFill>
                  <a:srgbClr val="FF0000"/>
                </a:solidFill>
              </a:rPr>
              <a:t>♥</a:t>
            </a:r>
          </a:p>
        </p:txBody>
      </p:sp>
      <p:sp>
        <p:nvSpPr>
          <p:cNvPr id="22" name="Rond diagonale hoek rechthoek 25">
            <a:hlinkClick r:id="rId4" action="ppaction://hlinksldjump"/>
            <a:extLst>
              <a:ext uri="{FF2B5EF4-FFF2-40B4-BE49-F238E27FC236}">
                <a16:creationId xmlns:a16="http://schemas.microsoft.com/office/drawing/2014/main" id="{04934BF0-17B4-411A-ACC8-E1A57B859CA1}"/>
              </a:ext>
            </a:extLst>
          </p:cNvPr>
          <p:cNvSpPr/>
          <p:nvPr/>
        </p:nvSpPr>
        <p:spPr>
          <a:xfrm>
            <a:off x="3240000" y="3222000"/>
            <a:ext cx="5522400" cy="504056"/>
          </a:xfrm>
          <a:prstGeom prst="round2Diag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1♣</a:t>
            </a:r>
          </a:p>
        </p:txBody>
      </p:sp>
      <p:sp>
        <p:nvSpPr>
          <p:cNvPr id="23" name="Rond diagonale hoek rechthoek 26">
            <a:hlinkClick r:id="rId8" action="ppaction://hlinksldjump"/>
            <a:extLst>
              <a:ext uri="{FF2B5EF4-FFF2-40B4-BE49-F238E27FC236}">
                <a16:creationId xmlns:a16="http://schemas.microsoft.com/office/drawing/2014/main" id="{00F555DD-A383-4E35-AFF9-5DCEF4CECD0F}"/>
              </a:ext>
            </a:extLst>
          </p:cNvPr>
          <p:cNvSpPr/>
          <p:nvPr/>
        </p:nvSpPr>
        <p:spPr>
          <a:xfrm>
            <a:off x="3226459" y="4414558"/>
            <a:ext cx="5522400" cy="505399"/>
          </a:xfrm>
          <a:prstGeom prst="round2DiagRect">
            <a:avLst>
              <a:gd name="adj1" fmla="val 16667"/>
              <a:gd name="adj2" fmla="val 0"/>
            </a:avLst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1♠</a:t>
            </a:r>
          </a:p>
        </p:txBody>
      </p:sp>
    </p:spTree>
  </p:cSld>
  <p:clrMapOvr>
    <a:masterClrMapping/>
  </p:clrMapOvr>
  <p:transition advClick="0"/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/>
          <p:cNvSpPr/>
          <p:nvPr/>
        </p:nvSpPr>
        <p:spPr>
          <a:xfrm>
            <a:off x="2186700" y="1465495"/>
            <a:ext cx="6552000" cy="576000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Jammer! Dat is niet het goede antwoord.</a:t>
            </a:r>
          </a:p>
        </p:txBody>
      </p:sp>
      <p:sp>
        <p:nvSpPr>
          <p:cNvPr id="10" name="Rond diagonale hoek rechthoek 9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1" name="Rond diagonale hoek rechthoek 10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2" name="Rond diagonale hoek rechthoek 11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sp>
        <p:nvSpPr>
          <p:cNvPr id="13" name="Rond diagonale hoek rechthoek 12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12</a:t>
            </a:r>
          </a:p>
        </p:txBody>
      </p:sp>
      <p:pic>
        <p:nvPicPr>
          <p:cNvPr id="14" name="Afbeelding 13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21" name="Tekstvak 20">
            <a:extLst>
              <a:ext uri="{FF2B5EF4-FFF2-40B4-BE49-F238E27FC236}">
                <a16:creationId xmlns:a16="http://schemas.microsoft.com/office/drawing/2014/main" id="{C605E48B-1EF9-490A-864F-27570C7026C5}"/>
              </a:ext>
            </a:extLst>
          </p:cNvPr>
          <p:cNvSpPr txBox="1"/>
          <p:nvPr/>
        </p:nvSpPr>
        <p:spPr>
          <a:xfrm>
            <a:off x="6997694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l-NL" sz="1050" dirty="0"/>
              <a:t>© Bridge Office - Serie 4 - Les 1</a:t>
            </a:r>
          </a:p>
        </p:txBody>
      </p:sp>
      <p:sp>
        <p:nvSpPr>
          <p:cNvPr id="22" name="Tekstvak 21">
            <a:extLst>
              <a:ext uri="{FF2B5EF4-FFF2-40B4-BE49-F238E27FC236}">
                <a16:creationId xmlns:a16="http://schemas.microsoft.com/office/drawing/2014/main" id="{5B9B29E5-E8A4-4C06-8788-E6BEF5D84BBD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- Serie 4 - Les 1</a:t>
            </a:r>
          </a:p>
        </p:txBody>
      </p:sp>
      <p:sp>
        <p:nvSpPr>
          <p:cNvPr id="15" name="Tekstvak 14">
            <a:extLst>
              <a:ext uri="{FF2B5EF4-FFF2-40B4-BE49-F238E27FC236}">
                <a16:creationId xmlns:a16="http://schemas.microsoft.com/office/drawing/2014/main" id="{AFD71E03-A5EF-462D-AD8E-54681829B0C5}"/>
              </a:ext>
            </a:extLst>
          </p:cNvPr>
          <p:cNvSpPr txBox="1"/>
          <p:nvPr/>
        </p:nvSpPr>
        <p:spPr>
          <a:xfrm>
            <a:off x="3240000" y="3240000"/>
            <a:ext cx="5508000" cy="2308324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sz="2400" dirty="0">
                <a:solidFill>
                  <a:srgbClr val="244D10"/>
                </a:solidFill>
              </a:rPr>
              <a:t>17 punten, maar geen SA verdeling.</a:t>
            </a:r>
          </a:p>
          <a:p>
            <a:r>
              <a:rPr lang="nl-NL" sz="2400" dirty="0">
                <a:solidFill>
                  <a:srgbClr val="244D10"/>
                </a:solidFill>
              </a:rPr>
              <a:t>Met drie 4-kaarten, dan openen wij met de middelste. Maar dat is nu </a:t>
            </a:r>
            <a:r>
              <a:rPr lang="nl-NL" sz="2400" dirty="0">
                <a:solidFill>
                  <a:srgbClr val="FF0000"/>
                </a:solidFill>
              </a:rPr>
              <a:t>♥</a:t>
            </a:r>
            <a:r>
              <a:rPr lang="nl-NL" sz="2400" dirty="0">
                <a:solidFill>
                  <a:srgbClr val="244D10"/>
                </a:solidFill>
              </a:rPr>
              <a:t>. </a:t>
            </a:r>
            <a:br>
              <a:rPr lang="nl-NL" sz="2400" dirty="0">
                <a:solidFill>
                  <a:srgbClr val="244D10"/>
                </a:solidFill>
              </a:rPr>
            </a:br>
            <a:r>
              <a:rPr lang="nl-NL" sz="2400" dirty="0">
                <a:solidFill>
                  <a:srgbClr val="244D10"/>
                </a:solidFill>
              </a:rPr>
              <a:t>En wanneer wij een hoge kleur openen, dan wij daar een minimaal een 5-kaart van. Wij open deze hand daarom met 1 ♣.</a:t>
            </a:r>
          </a:p>
        </p:txBody>
      </p:sp>
      <p:sp>
        <p:nvSpPr>
          <p:cNvPr id="2" name="Rond diagonale hoek rechthoek 23">
            <a:extLst>
              <a:ext uri="{FF2B5EF4-FFF2-40B4-BE49-F238E27FC236}">
                <a16:creationId xmlns:a16="http://schemas.microsoft.com/office/drawing/2014/main" id="{53CE8836-C7E9-7ABA-B80D-914D376A4C46}"/>
              </a:ext>
            </a:extLst>
          </p:cNvPr>
          <p:cNvSpPr/>
          <p:nvPr/>
        </p:nvSpPr>
        <p:spPr>
          <a:xfrm>
            <a:off x="395536" y="2304000"/>
            <a:ext cx="8352000" cy="792000"/>
          </a:xfrm>
          <a:prstGeom prst="round2DiagRect">
            <a:avLst/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400">
                <a:cs typeface="Calibri" panose="020F0502020204030204" pitchFamily="34" charset="0"/>
              </a:rPr>
              <a:t>U mag starten met bieden. </a:t>
            </a:r>
            <a:br>
              <a:rPr lang="nl-NL" sz="2400">
                <a:cs typeface="Calibri" panose="020F0502020204030204" pitchFamily="34" charset="0"/>
              </a:rPr>
            </a:br>
            <a:r>
              <a:rPr lang="nl-NL" sz="2400">
                <a:cs typeface="Calibri" panose="020F0502020204030204" pitchFamily="34" charset="0"/>
              </a:rPr>
              <a:t>Wat gaat u bieden?</a:t>
            </a:r>
            <a:endParaRPr lang="nl-NL" sz="2400" dirty="0">
              <a:cs typeface="Calibri" panose="020F0502020204030204" pitchFamily="34" charset="0"/>
            </a:endParaRPr>
          </a:p>
        </p:txBody>
      </p:sp>
      <p:graphicFrame>
        <p:nvGraphicFramePr>
          <p:cNvPr id="3" name="Tabel 2">
            <a:extLst>
              <a:ext uri="{FF2B5EF4-FFF2-40B4-BE49-F238E27FC236}">
                <a16:creationId xmlns:a16="http://schemas.microsoft.com/office/drawing/2014/main" id="{A9E3423F-4439-BA55-1E6C-5E0F43E3002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55867253"/>
              </p:ext>
            </p:extLst>
          </p:nvPr>
        </p:nvGraphicFramePr>
        <p:xfrm>
          <a:off x="396000" y="3240000"/>
          <a:ext cx="2566578" cy="1795552"/>
        </p:xfrm>
        <a:graphic>
          <a:graphicData uri="http://schemas.openxmlformats.org/drawingml/2006/table">
            <a:tbl>
              <a:tblPr firstRow="1" bandRow="1">
                <a:tableStyleId>{0505E3EF-67EA-436B-97B2-0124C06EBD24}</a:tableStyleId>
              </a:tblPr>
              <a:tblGrid>
                <a:gridCol w="371529">
                  <a:extLst>
                    <a:ext uri="{9D8B030D-6E8A-4147-A177-3AD203B41FA5}">
                      <a16:colId xmlns:a16="http://schemas.microsoft.com/office/drawing/2014/main" val="4208127773"/>
                    </a:ext>
                  </a:extLst>
                </a:gridCol>
                <a:gridCol w="2195049">
                  <a:extLst>
                    <a:ext uri="{9D8B030D-6E8A-4147-A177-3AD203B41FA5}">
                      <a16:colId xmlns:a16="http://schemas.microsoft.com/office/drawing/2014/main" val="3814898469"/>
                    </a:ext>
                  </a:extLst>
                </a:gridCol>
              </a:tblGrid>
              <a:tr h="415372"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/>
                        <a:t>♠</a:t>
                      </a:r>
                    </a:p>
                  </a:txBody>
                  <a:tcPr marT="41564" marB="41564"/>
                </a:tc>
                <a:tc>
                  <a:txBody>
                    <a:bodyPr/>
                    <a:lstStyle/>
                    <a:p>
                      <a:r>
                        <a:rPr lang="nl-NL" sz="2400" b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H1083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290467215"/>
                  </a:ext>
                </a:extLst>
              </a:tr>
              <a:tr h="421142"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>
                          <a:solidFill>
                            <a:srgbClr val="FF0000"/>
                          </a:solidFill>
                        </a:rPr>
                        <a:t>♥</a:t>
                      </a:r>
                    </a:p>
                  </a:txBody>
                  <a:tcPr marT="41564" marB="41564"/>
                </a:tc>
                <a:tc>
                  <a:txBody>
                    <a:bodyPr/>
                    <a:lstStyle/>
                    <a:p>
                      <a:r>
                        <a:rPr lang="nl-NL" sz="2400" b="0">
                          <a:solidFill>
                            <a:srgbClr val="C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AV94</a:t>
                      </a:r>
                      <a:endParaRPr lang="nl-NL" sz="2400" b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180997622"/>
                  </a:ext>
                </a:extLst>
              </a:tr>
              <a:tr h="421142"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>
                          <a:solidFill>
                            <a:srgbClr val="FF0000"/>
                          </a:solidFill>
                        </a:rPr>
                        <a:t>♦</a:t>
                      </a:r>
                    </a:p>
                  </a:txBody>
                  <a:tcPr marT="41564" marB="41564"/>
                </a:tc>
                <a:tc>
                  <a:txBody>
                    <a:bodyPr/>
                    <a:lstStyle/>
                    <a:p>
                      <a:r>
                        <a:rPr lang="nl-NL" sz="2400" b="0">
                          <a:solidFill>
                            <a:srgbClr val="C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</a:t>
                      </a:r>
                      <a:endParaRPr lang="nl-NL" sz="2400" b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905866764"/>
                  </a:ext>
                </a:extLst>
              </a:tr>
              <a:tr h="421142"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/>
                        <a:t>♣</a:t>
                      </a:r>
                    </a:p>
                  </a:txBody>
                  <a:tcPr marT="41564" marB="41564"/>
                </a:tc>
                <a:tc>
                  <a:txBody>
                    <a:bodyPr/>
                    <a:lstStyle/>
                    <a:p>
                      <a:r>
                        <a:rPr lang="nl-NL" sz="2400" b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AH104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75332163"/>
                  </a:ext>
                </a:extLst>
              </a:tr>
            </a:tbl>
          </a:graphicData>
        </a:graphic>
      </p:graphicFrame>
    </p:spTree>
  </p:cSld>
  <p:clrMapOvr>
    <a:masterClrMapping/>
  </p:clrMapOvr>
  <p:transition advClick="0"/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ond diagonale hoek rechthoek 23"/>
          <p:cNvSpPr/>
          <p:nvPr/>
        </p:nvSpPr>
        <p:spPr>
          <a:xfrm>
            <a:off x="396000" y="2304000"/>
            <a:ext cx="8352000" cy="792000"/>
          </a:xfrm>
          <a:prstGeom prst="round2DiagRect">
            <a:avLst/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400">
                <a:cs typeface="Calibri" panose="020F0502020204030204" pitchFamily="34" charset="0"/>
              </a:rPr>
              <a:t>U mag starten met bieden. </a:t>
            </a:r>
            <a:br>
              <a:rPr lang="nl-NL" sz="2400">
                <a:cs typeface="Calibri" panose="020F0502020204030204" pitchFamily="34" charset="0"/>
              </a:rPr>
            </a:br>
            <a:r>
              <a:rPr lang="nl-NL" sz="2400">
                <a:cs typeface="Calibri" panose="020F0502020204030204" pitchFamily="34" charset="0"/>
              </a:rPr>
              <a:t>Wat gaat u bieden?</a:t>
            </a:r>
            <a:endParaRPr lang="nl-NL" sz="2400" dirty="0">
              <a:cs typeface="Calibri" panose="020F0502020204030204" pitchFamily="34" charset="0"/>
            </a:endParaRPr>
          </a:p>
        </p:txBody>
      </p:sp>
      <p:sp>
        <p:nvSpPr>
          <p:cNvPr id="29" name="Rond diagonale hoek rechthoek 28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13</a:t>
            </a:r>
          </a:p>
        </p:txBody>
      </p:sp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3" name="Afbeelding 12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graphicFrame>
        <p:nvGraphicFramePr>
          <p:cNvPr id="20" name="Tabel 2">
            <a:extLst>
              <a:ext uri="{FF2B5EF4-FFF2-40B4-BE49-F238E27FC236}">
                <a16:creationId xmlns:a16="http://schemas.microsoft.com/office/drawing/2014/main" id="{801BFB89-FCF8-48D0-8164-58E4AB12947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7486621"/>
              </p:ext>
            </p:extLst>
          </p:nvPr>
        </p:nvGraphicFramePr>
        <p:xfrm>
          <a:off x="396000" y="3240000"/>
          <a:ext cx="2566578" cy="1795552"/>
        </p:xfrm>
        <a:graphic>
          <a:graphicData uri="http://schemas.openxmlformats.org/drawingml/2006/table">
            <a:tbl>
              <a:tblPr firstRow="1" bandRow="1">
                <a:tableStyleId>{0505E3EF-67EA-436B-97B2-0124C06EBD24}</a:tableStyleId>
              </a:tblPr>
              <a:tblGrid>
                <a:gridCol w="371529">
                  <a:extLst>
                    <a:ext uri="{9D8B030D-6E8A-4147-A177-3AD203B41FA5}">
                      <a16:colId xmlns:a16="http://schemas.microsoft.com/office/drawing/2014/main" val="4208127773"/>
                    </a:ext>
                  </a:extLst>
                </a:gridCol>
                <a:gridCol w="2195049">
                  <a:extLst>
                    <a:ext uri="{9D8B030D-6E8A-4147-A177-3AD203B41FA5}">
                      <a16:colId xmlns:a16="http://schemas.microsoft.com/office/drawing/2014/main" val="3814898469"/>
                    </a:ext>
                  </a:extLst>
                </a:gridCol>
              </a:tblGrid>
              <a:tr h="415372"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/>
                        <a:t>♠</a:t>
                      </a:r>
                    </a:p>
                  </a:txBody>
                  <a:tcPr marT="41564" marB="41564"/>
                </a:tc>
                <a:tc>
                  <a:txBody>
                    <a:bodyPr/>
                    <a:lstStyle/>
                    <a:p>
                      <a:r>
                        <a:rPr lang="nl-NL" sz="2400" b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H9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290467215"/>
                  </a:ext>
                </a:extLst>
              </a:tr>
              <a:tr h="421142"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>
                          <a:solidFill>
                            <a:srgbClr val="FF0000"/>
                          </a:solidFill>
                        </a:rPr>
                        <a:t>♥</a:t>
                      </a:r>
                    </a:p>
                  </a:txBody>
                  <a:tcPr marT="41564" marB="41564"/>
                </a:tc>
                <a:tc>
                  <a:txBody>
                    <a:bodyPr/>
                    <a:lstStyle/>
                    <a:p>
                      <a:r>
                        <a:rPr lang="nl-NL" sz="2400" b="0">
                          <a:solidFill>
                            <a:srgbClr val="C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A743</a:t>
                      </a:r>
                      <a:endParaRPr lang="nl-NL" sz="2400" b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180997622"/>
                  </a:ext>
                </a:extLst>
              </a:tr>
              <a:tr h="421142"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>
                          <a:solidFill>
                            <a:srgbClr val="FF0000"/>
                          </a:solidFill>
                        </a:rPr>
                        <a:t>♦</a:t>
                      </a:r>
                    </a:p>
                  </a:txBody>
                  <a:tcPr marT="41564" marB="41564"/>
                </a:tc>
                <a:tc>
                  <a:txBody>
                    <a:bodyPr/>
                    <a:lstStyle/>
                    <a:p>
                      <a:r>
                        <a:rPr lang="nl-NL" sz="2400" b="0">
                          <a:solidFill>
                            <a:srgbClr val="C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V86</a:t>
                      </a:r>
                      <a:endParaRPr lang="nl-NL" sz="2400" b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905866764"/>
                  </a:ext>
                </a:extLst>
              </a:tr>
              <a:tr h="421142"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/>
                        <a:t>♣</a:t>
                      </a:r>
                    </a:p>
                  </a:txBody>
                  <a:tcPr marT="41564" marB="41564"/>
                </a:tc>
                <a:tc>
                  <a:txBody>
                    <a:bodyPr/>
                    <a:lstStyle/>
                    <a:p>
                      <a:r>
                        <a:rPr lang="nl-NL" sz="2400" b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AB105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75332163"/>
                  </a:ext>
                </a:extLst>
              </a:tr>
            </a:tbl>
          </a:graphicData>
        </a:graphic>
      </p:graphicFrame>
      <p:sp>
        <p:nvSpPr>
          <p:cNvPr id="15" name="Tekstvak 14">
            <a:extLst>
              <a:ext uri="{FF2B5EF4-FFF2-40B4-BE49-F238E27FC236}">
                <a16:creationId xmlns:a16="http://schemas.microsoft.com/office/drawing/2014/main" id="{F4596C56-D230-4C4B-810C-9953CC4E440A}"/>
              </a:ext>
            </a:extLst>
          </p:cNvPr>
          <p:cNvSpPr txBox="1"/>
          <p:nvPr/>
        </p:nvSpPr>
        <p:spPr>
          <a:xfrm>
            <a:off x="6997694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l-NL" sz="1050" dirty="0"/>
              <a:t>© Bridge Office - Serie 4 - Les 1</a:t>
            </a:r>
          </a:p>
        </p:txBody>
      </p:sp>
      <p:sp>
        <p:nvSpPr>
          <p:cNvPr id="21" name="Tekstvak 20">
            <a:extLst>
              <a:ext uri="{FF2B5EF4-FFF2-40B4-BE49-F238E27FC236}">
                <a16:creationId xmlns:a16="http://schemas.microsoft.com/office/drawing/2014/main" id="{CC852D3F-CE23-49CF-8BA5-5B1C86828929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- Serie 4 - Les 1</a:t>
            </a:r>
          </a:p>
        </p:txBody>
      </p:sp>
      <p:sp>
        <p:nvSpPr>
          <p:cNvPr id="16" name="Rond diagonale hoek rechthoek 24">
            <a:hlinkClick r:id="rId4" action="ppaction://hlinksldjump"/>
            <a:extLst>
              <a:ext uri="{FF2B5EF4-FFF2-40B4-BE49-F238E27FC236}">
                <a16:creationId xmlns:a16="http://schemas.microsoft.com/office/drawing/2014/main" id="{E567704D-DE0B-40A9-BEE3-E1AB45135667}"/>
              </a:ext>
            </a:extLst>
          </p:cNvPr>
          <p:cNvSpPr/>
          <p:nvPr/>
        </p:nvSpPr>
        <p:spPr>
          <a:xfrm>
            <a:off x="3240000" y="3818279"/>
            <a:ext cx="5522400" cy="504056"/>
          </a:xfrm>
          <a:prstGeom prst="round2Diag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1♣</a:t>
            </a:r>
          </a:p>
        </p:txBody>
      </p:sp>
      <p:sp>
        <p:nvSpPr>
          <p:cNvPr id="17" name="Rond diagonale hoek rechthoek 25">
            <a:hlinkClick r:id="rId8" action="ppaction://hlinksldjump"/>
            <a:extLst>
              <a:ext uri="{FF2B5EF4-FFF2-40B4-BE49-F238E27FC236}">
                <a16:creationId xmlns:a16="http://schemas.microsoft.com/office/drawing/2014/main" id="{FBE87AEB-C221-44F1-9741-87325E4A5CB7}"/>
              </a:ext>
            </a:extLst>
          </p:cNvPr>
          <p:cNvSpPr/>
          <p:nvPr/>
        </p:nvSpPr>
        <p:spPr>
          <a:xfrm>
            <a:off x="3240000" y="3222000"/>
            <a:ext cx="5522400" cy="504056"/>
          </a:xfrm>
          <a:prstGeom prst="round2Diag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1SA</a:t>
            </a:r>
          </a:p>
        </p:txBody>
      </p:sp>
      <p:sp>
        <p:nvSpPr>
          <p:cNvPr id="22" name="Rond diagonale hoek rechthoek 26">
            <a:hlinkClick r:id="rId8" action="ppaction://hlinksldjump"/>
            <a:extLst>
              <a:ext uri="{FF2B5EF4-FFF2-40B4-BE49-F238E27FC236}">
                <a16:creationId xmlns:a16="http://schemas.microsoft.com/office/drawing/2014/main" id="{46A4883D-DB79-4845-8A19-FBF4B011E9CB}"/>
              </a:ext>
            </a:extLst>
          </p:cNvPr>
          <p:cNvSpPr/>
          <p:nvPr/>
        </p:nvSpPr>
        <p:spPr>
          <a:xfrm>
            <a:off x="3226459" y="4414558"/>
            <a:ext cx="5522400" cy="505399"/>
          </a:xfrm>
          <a:prstGeom prst="round2DiagRect">
            <a:avLst>
              <a:gd name="adj1" fmla="val 16667"/>
              <a:gd name="adj2" fmla="val 0"/>
            </a:avLst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1</a:t>
            </a:r>
            <a:r>
              <a:rPr lang="nl-NL" sz="2400" dirty="0">
                <a:solidFill>
                  <a:srgbClr val="FF0000"/>
                </a:solidFill>
              </a:rPr>
              <a:t>♥</a:t>
            </a:r>
          </a:p>
        </p:txBody>
      </p:sp>
    </p:spTree>
  </p:cSld>
  <p:clrMapOvr>
    <a:masterClrMapping/>
  </p:clrMapOvr>
  <p:transition advClick="0"/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/>
          <p:cNvSpPr/>
          <p:nvPr/>
        </p:nvSpPr>
        <p:spPr>
          <a:xfrm>
            <a:off x="2186700" y="1465495"/>
            <a:ext cx="6552000" cy="576000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Jammer! Dat is niet het goede antwoord.</a:t>
            </a:r>
          </a:p>
        </p:txBody>
      </p:sp>
      <p:sp>
        <p:nvSpPr>
          <p:cNvPr id="10" name="Rond diagonale hoek rechthoek 9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1" name="Rond diagonale hoek rechthoek 10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2" name="Rond diagonale hoek rechthoek 11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sp>
        <p:nvSpPr>
          <p:cNvPr id="13" name="Rond diagonale hoek rechthoek 12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13</a:t>
            </a:r>
          </a:p>
        </p:txBody>
      </p:sp>
      <p:pic>
        <p:nvPicPr>
          <p:cNvPr id="14" name="Afbeelding 13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7" name="Tekstvak 16">
            <a:extLst>
              <a:ext uri="{FF2B5EF4-FFF2-40B4-BE49-F238E27FC236}">
                <a16:creationId xmlns:a16="http://schemas.microsoft.com/office/drawing/2014/main" id="{E58518BC-EDF2-4AA8-9370-E29399C5BCD7}"/>
              </a:ext>
            </a:extLst>
          </p:cNvPr>
          <p:cNvSpPr txBox="1"/>
          <p:nvPr/>
        </p:nvSpPr>
        <p:spPr>
          <a:xfrm>
            <a:off x="6997694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l-NL" sz="1050" dirty="0"/>
              <a:t>© Bridge Office - Serie 4 - Les 1</a:t>
            </a:r>
          </a:p>
        </p:txBody>
      </p:sp>
      <p:sp>
        <p:nvSpPr>
          <p:cNvPr id="18" name="Tekstvak 17">
            <a:extLst>
              <a:ext uri="{FF2B5EF4-FFF2-40B4-BE49-F238E27FC236}">
                <a16:creationId xmlns:a16="http://schemas.microsoft.com/office/drawing/2014/main" id="{1334067A-A45B-4C7A-8521-03344B10F62C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- Serie 4 - Les 1</a:t>
            </a:r>
          </a:p>
        </p:txBody>
      </p:sp>
      <p:sp>
        <p:nvSpPr>
          <p:cNvPr id="19" name="Tekstvak 18">
            <a:extLst>
              <a:ext uri="{FF2B5EF4-FFF2-40B4-BE49-F238E27FC236}">
                <a16:creationId xmlns:a16="http://schemas.microsoft.com/office/drawing/2014/main" id="{B0DD3F21-D473-4682-9582-86A4B2DBAA27}"/>
              </a:ext>
            </a:extLst>
          </p:cNvPr>
          <p:cNvSpPr txBox="1"/>
          <p:nvPr/>
        </p:nvSpPr>
        <p:spPr>
          <a:xfrm>
            <a:off x="3240000" y="3240000"/>
            <a:ext cx="5508000" cy="1200329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sz="2400" dirty="0">
                <a:solidFill>
                  <a:srgbClr val="244D10"/>
                </a:solidFill>
              </a:rPr>
              <a:t>14 punten. </a:t>
            </a:r>
            <a:br>
              <a:rPr lang="nl-NL" sz="2400" dirty="0">
                <a:solidFill>
                  <a:srgbClr val="244D10"/>
                </a:solidFill>
              </a:rPr>
            </a:br>
            <a:r>
              <a:rPr lang="nl-NL" sz="2400" dirty="0">
                <a:solidFill>
                  <a:srgbClr val="244D10"/>
                </a:solidFill>
              </a:rPr>
              <a:t>Van twee 4-kaarten openen wij met de laagste. Daarom 1♣.</a:t>
            </a:r>
          </a:p>
        </p:txBody>
      </p:sp>
      <p:sp>
        <p:nvSpPr>
          <p:cNvPr id="2" name="Rond diagonale hoek rechthoek 23">
            <a:extLst>
              <a:ext uri="{FF2B5EF4-FFF2-40B4-BE49-F238E27FC236}">
                <a16:creationId xmlns:a16="http://schemas.microsoft.com/office/drawing/2014/main" id="{5F9D8692-C41C-931F-BF53-85D88F5021A9}"/>
              </a:ext>
            </a:extLst>
          </p:cNvPr>
          <p:cNvSpPr/>
          <p:nvPr/>
        </p:nvSpPr>
        <p:spPr>
          <a:xfrm>
            <a:off x="396000" y="2304000"/>
            <a:ext cx="8352000" cy="792000"/>
          </a:xfrm>
          <a:prstGeom prst="round2DiagRect">
            <a:avLst/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400">
                <a:cs typeface="Calibri" panose="020F0502020204030204" pitchFamily="34" charset="0"/>
              </a:rPr>
              <a:t>U mag starten met bieden. </a:t>
            </a:r>
            <a:br>
              <a:rPr lang="nl-NL" sz="2400">
                <a:cs typeface="Calibri" panose="020F0502020204030204" pitchFamily="34" charset="0"/>
              </a:rPr>
            </a:br>
            <a:r>
              <a:rPr lang="nl-NL" sz="2400">
                <a:cs typeface="Calibri" panose="020F0502020204030204" pitchFamily="34" charset="0"/>
              </a:rPr>
              <a:t>Wat gaat u bieden?</a:t>
            </a:r>
            <a:endParaRPr lang="nl-NL" sz="2400" dirty="0">
              <a:cs typeface="Calibri" panose="020F0502020204030204" pitchFamily="34" charset="0"/>
            </a:endParaRPr>
          </a:p>
        </p:txBody>
      </p:sp>
      <p:graphicFrame>
        <p:nvGraphicFramePr>
          <p:cNvPr id="3" name="Tabel 2">
            <a:extLst>
              <a:ext uri="{FF2B5EF4-FFF2-40B4-BE49-F238E27FC236}">
                <a16:creationId xmlns:a16="http://schemas.microsoft.com/office/drawing/2014/main" id="{BD6A438D-FF1B-6859-00E2-62EB4DF69A1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29511385"/>
              </p:ext>
            </p:extLst>
          </p:nvPr>
        </p:nvGraphicFramePr>
        <p:xfrm>
          <a:off x="396000" y="3240000"/>
          <a:ext cx="2566578" cy="1795552"/>
        </p:xfrm>
        <a:graphic>
          <a:graphicData uri="http://schemas.openxmlformats.org/drawingml/2006/table">
            <a:tbl>
              <a:tblPr firstRow="1" bandRow="1">
                <a:tableStyleId>{0505E3EF-67EA-436B-97B2-0124C06EBD24}</a:tableStyleId>
              </a:tblPr>
              <a:tblGrid>
                <a:gridCol w="371529">
                  <a:extLst>
                    <a:ext uri="{9D8B030D-6E8A-4147-A177-3AD203B41FA5}">
                      <a16:colId xmlns:a16="http://schemas.microsoft.com/office/drawing/2014/main" val="4208127773"/>
                    </a:ext>
                  </a:extLst>
                </a:gridCol>
                <a:gridCol w="2195049">
                  <a:extLst>
                    <a:ext uri="{9D8B030D-6E8A-4147-A177-3AD203B41FA5}">
                      <a16:colId xmlns:a16="http://schemas.microsoft.com/office/drawing/2014/main" val="3814898469"/>
                    </a:ext>
                  </a:extLst>
                </a:gridCol>
              </a:tblGrid>
              <a:tr h="415372"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/>
                        <a:t>♠</a:t>
                      </a:r>
                    </a:p>
                  </a:txBody>
                  <a:tcPr marT="41564" marB="41564"/>
                </a:tc>
                <a:tc>
                  <a:txBody>
                    <a:bodyPr/>
                    <a:lstStyle/>
                    <a:p>
                      <a:r>
                        <a:rPr lang="nl-NL" sz="2400" b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H9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290467215"/>
                  </a:ext>
                </a:extLst>
              </a:tr>
              <a:tr h="421142"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>
                          <a:solidFill>
                            <a:srgbClr val="FF0000"/>
                          </a:solidFill>
                        </a:rPr>
                        <a:t>♥</a:t>
                      </a:r>
                    </a:p>
                  </a:txBody>
                  <a:tcPr marT="41564" marB="41564"/>
                </a:tc>
                <a:tc>
                  <a:txBody>
                    <a:bodyPr/>
                    <a:lstStyle/>
                    <a:p>
                      <a:r>
                        <a:rPr lang="nl-NL" sz="2400" b="0">
                          <a:solidFill>
                            <a:srgbClr val="C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A743</a:t>
                      </a:r>
                      <a:endParaRPr lang="nl-NL" sz="2400" b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180997622"/>
                  </a:ext>
                </a:extLst>
              </a:tr>
              <a:tr h="421142"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>
                          <a:solidFill>
                            <a:srgbClr val="FF0000"/>
                          </a:solidFill>
                        </a:rPr>
                        <a:t>♦</a:t>
                      </a:r>
                    </a:p>
                  </a:txBody>
                  <a:tcPr marT="41564" marB="41564"/>
                </a:tc>
                <a:tc>
                  <a:txBody>
                    <a:bodyPr/>
                    <a:lstStyle/>
                    <a:p>
                      <a:r>
                        <a:rPr lang="nl-NL" sz="2400" b="0">
                          <a:solidFill>
                            <a:srgbClr val="C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V86</a:t>
                      </a:r>
                      <a:endParaRPr lang="nl-NL" sz="2400" b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905866764"/>
                  </a:ext>
                </a:extLst>
              </a:tr>
              <a:tr h="421142"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/>
                        <a:t>♣</a:t>
                      </a:r>
                    </a:p>
                  </a:txBody>
                  <a:tcPr marT="41564" marB="41564"/>
                </a:tc>
                <a:tc>
                  <a:txBody>
                    <a:bodyPr/>
                    <a:lstStyle/>
                    <a:p>
                      <a:r>
                        <a:rPr lang="nl-NL" sz="2400" b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AB105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75332163"/>
                  </a:ext>
                </a:extLst>
              </a:tr>
            </a:tbl>
          </a:graphicData>
        </a:graphic>
      </p:graphicFrame>
    </p:spTree>
  </p:cSld>
  <p:clrMapOvr>
    <a:masterClrMapping/>
  </p:clrMapOvr>
  <p:transition advClick="0"/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ond diagonale hoek rechthoek 23"/>
          <p:cNvSpPr/>
          <p:nvPr/>
        </p:nvSpPr>
        <p:spPr>
          <a:xfrm>
            <a:off x="396000" y="2304000"/>
            <a:ext cx="8352000" cy="792000"/>
          </a:xfrm>
          <a:prstGeom prst="round2DiagRect">
            <a:avLst/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400">
                <a:cs typeface="Calibri" panose="020F0502020204030204" pitchFamily="34" charset="0"/>
              </a:rPr>
              <a:t>U mag starten met bieden. </a:t>
            </a:r>
            <a:br>
              <a:rPr lang="nl-NL" sz="2400">
                <a:cs typeface="Calibri" panose="020F0502020204030204" pitchFamily="34" charset="0"/>
              </a:rPr>
            </a:br>
            <a:r>
              <a:rPr lang="nl-NL" sz="2400">
                <a:cs typeface="Calibri" panose="020F0502020204030204" pitchFamily="34" charset="0"/>
              </a:rPr>
              <a:t>Wat gaat u bieden?</a:t>
            </a:r>
            <a:endParaRPr lang="nl-NL" sz="2400" dirty="0">
              <a:cs typeface="Calibri" panose="020F0502020204030204" pitchFamily="34" charset="0"/>
            </a:endParaRPr>
          </a:p>
        </p:txBody>
      </p:sp>
      <p:sp>
        <p:nvSpPr>
          <p:cNvPr id="29" name="Rond diagonale hoek rechthoek 28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14</a:t>
            </a:r>
          </a:p>
        </p:txBody>
      </p:sp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5" name="Afbeelding 14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graphicFrame>
        <p:nvGraphicFramePr>
          <p:cNvPr id="19" name="Tabel 2">
            <a:extLst>
              <a:ext uri="{FF2B5EF4-FFF2-40B4-BE49-F238E27FC236}">
                <a16:creationId xmlns:a16="http://schemas.microsoft.com/office/drawing/2014/main" id="{E80CD54F-AE11-45EC-9BD3-DA5BFE88529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65355344"/>
              </p:ext>
            </p:extLst>
          </p:nvPr>
        </p:nvGraphicFramePr>
        <p:xfrm>
          <a:off x="396000" y="3240000"/>
          <a:ext cx="2566578" cy="1795552"/>
        </p:xfrm>
        <a:graphic>
          <a:graphicData uri="http://schemas.openxmlformats.org/drawingml/2006/table">
            <a:tbl>
              <a:tblPr firstRow="1" bandRow="1">
                <a:tableStyleId>{0505E3EF-67EA-436B-97B2-0124C06EBD24}</a:tableStyleId>
              </a:tblPr>
              <a:tblGrid>
                <a:gridCol w="371529">
                  <a:extLst>
                    <a:ext uri="{9D8B030D-6E8A-4147-A177-3AD203B41FA5}">
                      <a16:colId xmlns:a16="http://schemas.microsoft.com/office/drawing/2014/main" val="4208127773"/>
                    </a:ext>
                  </a:extLst>
                </a:gridCol>
                <a:gridCol w="2195049">
                  <a:extLst>
                    <a:ext uri="{9D8B030D-6E8A-4147-A177-3AD203B41FA5}">
                      <a16:colId xmlns:a16="http://schemas.microsoft.com/office/drawing/2014/main" val="3814898469"/>
                    </a:ext>
                  </a:extLst>
                </a:gridCol>
              </a:tblGrid>
              <a:tr h="415372"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/>
                        <a:t>♠</a:t>
                      </a:r>
                    </a:p>
                  </a:txBody>
                  <a:tcPr marT="41564" marB="41564"/>
                </a:tc>
                <a:tc>
                  <a:txBody>
                    <a:bodyPr/>
                    <a:lstStyle/>
                    <a:p>
                      <a:r>
                        <a:rPr lang="nl-NL" sz="2400" b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AB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290467215"/>
                  </a:ext>
                </a:extLst>
              </a:tr>
              <a:tr h="421142"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>
                          <a:solidFill>
                            <a:srgbClr val="FF0000"/>
                          </a:solidFill>
                        </a:rPr>
                        <a:t>♥</a:t>
                      </a:r>
                    </a:p>
                  </a:txBody>
                  <a:tcPr marT="41564" marB="41564"/>
                </a:tc>
                <a:tc>
                  <a:txBody>
                    <a:bodyPr/>
                    <a:lstStyle/>
                    <a:p>
                      <a:r>
                        <a:rPr lang="nl-NL" sz="2400" b="0">
                          <a:solidFill>
                            <a:srgbClr val="C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AVB105</a:t>
                      </a:r>
                      <a:endParaRPr lang="nl-NL" sz="2400" b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180997622"/>
                  </a:ext>
                </a:extLst>
              </a:tr>
              <a:tr h="421142"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>
                          <a:solidFill>
                            <a:srgbClr val="FF0000"/>
                          </a:solidFill>
                        </a:rPr>
                        <a:t>♦</a:t>
                      </a:r>
                    </a:p>
                  </a:txBody>
                  <a:tcPr marT="41564" marB="41564"/>
                </a:tc>
                <a:tc>
                  <a:txBody>
                    <a:bodyPr/>
                    <a:lstStyle/>
                    <a:p>
                      <a:r>
                        <a:rPr lang="nl-NL" sz="2400" b="0">
                          <a:solidFill>
                            <a:srgbClr val="C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A8</a:t>
                      </a:r>
                      <a:endParaRPr lang="nl-NL" sz="2400" b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905866764"/>
                  </a:ext>
                </a:extLst>
              </a:tr>
              <a:tr h="421142"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/>
                        <a:t>♣</a:t>
                      </a:r>
                    </a:p>
                  </a:txBody>
                  <a:tcPr marT="41564" marB="41564"/>
                </a:tc>
                <a:tc>
                  <a:txBody>
                    <a:bodyPr/>
                    <a:lstStyle/>
                    <a:p>
                      <a:r>
                        <a:rPr lang="nl-NL" sz="2400" b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AV85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75332163"/>
                  </a:ext>
                </a:extLst>
              </a:tr>
            </a:tbl>
          </a:graphicData>
        </a:graphic>
      </p:graphicFrame>
      <p:sp>
        <p:nvSpPr>
          <p:cNvPr id="20" name="Tekstvak 19">
            <a:extLst>
              <a:ext uri="{FF2B5EF4-FFF2-40B4-BE49-F238E27FC236}">
                <a16:creationId xmlns:a16="http://schemas.microsoft.com/office/drawing/2014/main" id="{191C20A4-28A2-4597-9EED-C080008834BB}"/>
              </a:ext>
            </a:extLst>
          </p:cNvPr>
          <p:cNvSpPr txBox="1"/>
          <p:nvPr/>
        </p:nvSpPr>
        <p:spPr>
          <a:xfrm>
            <a:off x="6997694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l-NL" sz="1050" dirty="0"/>
              <a:t>© Bridge Office - Serie 4 - Les 1</a:t>
            </a:r>
          </a:p>
        </p:txBody>
      </p:sp>
      <p:sp>
        <p:nvSpPr>
          <p:cNvPr id="21" name="Tekstvak 20">
            <a:extLst>
              <a:ext uri="{FF2B5EF4-FFF2-40B4-BE49-F238E27FC236}">
                <a16:creationId xmlns:a16="http://schemas.microsoft.com/office/drawing/2014/main" id="{A3C61B99-3164-40E9-84A1-5E7031EBC70D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- Serie 4 - Les 1</a:t>
            </a:r>
          </a:p>
        </p:txBody>
      </p:sp>
      <p:sp>
        <p:nvSpPr>
          <p:cNvPr id="14" name="Rond diagonale hoek rechthoek 24">
            <a:hlinkClick r:id="rId8" action="ppaction://hlinksldjump"/>
            <a:extLst>
              <a:ext uri="{FF2B5EF4-FFF2-40B4-BE49-F238E27FC236}">
                <a16:creationId xmlns:a16="http://schemas.microsoft.com/office/drawing/2014/main" id="{4F3D6B15-0D16-482F-8754-48C18996502B}"/>
              </a:ext>
            </a:extLst>
          </p:cNvPr>
          <p:cNvSpPr/>
          <p:nvPr/>
        </p:nvSpPr>
        <p:spPr>
          <a:xfrm>
            <a:off x="3240000" y="3818279"/>
            <a:ext cx="5522400" cy="504056"/>
          </a:xfrm>
          <a:prstGeom prst="round2Diag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2</a:t>
            </a:r>
            <a:r>
              <a:rPr lang="nl-NL" sz="2400" dirty="0">
                <a:solidFill>
                  <a:srgbClr val="FF0000"/>
                </a:solidFill>
              </a:rPr>
              <a:t>♥</a:t>
            </a:r>
          </a:p>
        </p:txBody>
      </p:sp>
      <p:sp>
        <p:nvSpPr>
          <p:cNvPr id="22" name="Rond diagonale hoek rechthoek 25">
            <a:hlinkClick r:id="rId4" action="ppaction://hlinksldjump"/>
            <a:extLst>
              <a:ext uri="{FF2B5EF4-FFF2-40B4-BE49-F238E27FC236}">
                <a16:creationId xmlns:a16="http://schemas.microsoft.com/office/drawing/2014/main" id="{910060DF-D1EB-4900-ACF8-3CDD7B8D2AB5}"/>
              </a:ext>
            </a:extLst>
          </p:cNvPr>
          <p:cNvSpPr/>
          <p:nvPr/>
        </p:nvSpPr>
        <p:spPr>
          <a:xfrm>
            <a:off x="3240000" y="3222000"/>
            <a:ext cx="5522400" cy="504056"/>
          </a:xfrm>
          <a:prstGeom prst="round2Diag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2♣</a:t>
            </a:r>
          </a:p>
        </p:txBody>
      </p:sp>
      <p:sp>
        <p:nvSpPr>
          <p:cNvPr id="23" name="Rond diagonale hoek rechthoek 26">
            <a:hlinkClick r:id="rId8" action="ppaction://hlinksldjump"/>
            <a:extLst>
              <a:ext uri="{FF2B5EF4-FFF2-40B4-BE49-F238E27FC236}">
                <a16:creationId xmlns:a16="http://schemas.microsoft.com/office/drawing/2014/main" id="{DA29D9CC-3DAD-46A9-9DFD-7BA857FC83AA}"/>
              </a:ext>
            </a:extLst>
          </p:cNvPr>
          <p:cNvSpPr/>
          <p:nvPr/>
        </p:nvSpPr>
        <p:spPr>
          <a:xfrm>
            <a:off x="3226459" y="4414558"/>
            <a:ext cx="5522400" cy="505399"/>
          </a:xfrm>
          <a:prstGeom prst="round2DiagRect">
            <a:avLst>
              <a:gd name="adj1" fmla="val 16667"/>
              <a:gd name="adj2" fmla="val 0"/>
            </a:avLst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2SA</a:t>
            </a:r>
          </a:p>
        </p:txBody>
      </p:sp>
    </p:spTree>
  </p:cSld>
  <p:clrMapOvr>
    <a:masterClrMapping/>
  </p:clrMapOvr>
  <p:transition advClick="0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ond diagonale hoek rechthoek 28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1</a:t>
            </a:r>
          </a:p>
        </p:txBody>
      </p:sp>
      <p:sp>
        <p:nvSpPr>
          <p:cNvPr id="30" name="Rond diagonale hoek rechthoek 29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31" name="Rond diagonale hoek rechthoek 30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3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5" name="Afbeelding 14" descr="mainheader.jpg">
            <a:hlinkClick r:id="rId5" tooltip="Klik hier om de website van Bridge Office te bezoeken!"/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Rond diagonale hoek rechthoek 15"/>
          <p:cNvSpPr/>
          <p:nvPr/>
        </p:nvSpPr>
        <p:spPr>
          <a:xfrm>
            <a:off x="396000" y="2304000"/>
            <a:ext cx="8352000" cy="792000"/>
          </a:xfrm>
          <a:prstGeom prst="round2DiagRect">
            <a:avLst/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400" dirty="0">
                <a:latin typeface="+mj-lt"/>
                <a:cs typeface="Calibri" panose="020F0502020204030204" pitchFamily="34" charset="0"/>
              </a:rPr>
              <a:t>U mag starten met bieden. </a:t>
            </a:r>
            <a:br>
              <a:rPr lang="nl-NL" sz="2400" dirty="0">
                <a:latin typeface="+mj-lt"/>
                <a:cs typeface="Calibri" panose="020F0502020204030204" pitchFamily="34" charset="0"/>
              </a:rPr>
            </a:br>
            <a:r>
              <a:rPr lang="nl-NL" sz="2400" dirty="0">
                <a:latin typeface="+mj-lt"/>
                <a:cs typeface="Calibri" panose="020F0502020204030204" pitchFamily="34" charset="0"/>
              </a:rPr>
              <a:t>Wat gaat u bieden?</a:t>
            </a:r>
          </a:p>
        </p:txBody>
      </p:sp>
      <p:sp>
        <p:nvSpPr>
          <p:cNvPr id="17" name="Rond diagonale hoek rechthoek 24">
            <a:hlinkClick r:id="rId4" action="ppaction://hlinksldjump"/>
            <a:extLst>
              <a:ext uri="{FF2B5EF4-FFF2-40B4-BE49-F238E27FC236}">
                <a16:creationId xmlns:a16="http://schemas.microsoft.com/office/drawing/2014/main" id="{CEBF119E-6144-4A2D-8F67-4539A61B61A3}"/>
              </a:ext>
            </a:extLst>
          </p:cNvPr>
          <p:cNvSpPr/>
          <p:nvPr/>
        </p:nvSpPr>
        <p:spPr>
          <a:xfrm>
            <a:off x="3240000" y="3825186"/>
            <a:ext cx="5508000" cy="504056"/>
          </a:xfrm>
          <a:prstGeom prst="round2Diag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  <a:latin typeface="+mj-lt"/>
              </a:rPr>
              <a:t>1</a:t>
            </a:r>
            <a:r>
              <a:rPr lang="nl-NL" sz="2400" dirty="0">
                <a:solidFill>
                  <a:srgbClr val="FF0000"/>
                </a:solidFill>
                <a:latin typeface="+mj-lt"/>
              </a:rPr>
              <a:t>♥</a:t>
            </a:r>
          </a:p>
        </p:txBody>
      </p:sp>
      <p:sp>
        <p:nvSpPr>
          <p:cNvPr id="18" name="Rond diagonale hoek rechthoek 25">
            <a:hlinkClick r:id="rId7" action="ppaction://hlinksldjump"/>
            <a:extLst>
              <a:ext uri="{FF2B5EF4-FFF2-40B4-BE49-F238E27FC236}">
                <a16:creationId xmlns:a16="http://schemas.microsoft.com/office/drawing/2014/main" id="{9365384B-1B4C-4F08-B88B-EBA68A5F0157}"/>
              </a:ext>
            </a:extLst>
          </p:cNvPr>
          <p:cNvSpPr/>
          <p:nvPr/>
        </p:nvSpPr>
        <p:spPr>
          <a:xfrm>
            <a:off x="3240000" y="3240000"/>
            <a:ext cx="5508000" cy="504056"/>
          </a:xfrm>
          <a:prstGeom prst="round2Diag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  <a:latin typeface="+mj-lt"/>
              </a:rPr>
              <a:t>1</a:t>
            </a:r>
            <a:r>
              <a:rPr lang="nl-NL" sz="2400" dirty="0">
                <a:solidFill>
                  <a:srgbClr val="FF0000"/>
                </a:solidFill>
                <a:latin typeface="+mj-lt"/>
              </a:rPr>
              <a:t>♦</a:t>
            </a:r>
          </a:p>
        </p:txBody>
      </p:sp>
      <p:sp>
        <p:nvSpPr>
          <p:cNvPr id="22" name="Rond diagonale hoek rechthoek 26">
            <a:hlinkClick r:id="rId7" action="ppaction://hlinksldjump"/>
            <a:extLst>
              <a:ext uri="{FF2B5EF4-FFF2-40B4-BE49-F238E27FC236}">
                <a16:creationId xmlns:a16="http://schemas.microsoft.com/office/drawing/2014/main" id="{294985BB-0F4D-4932-A8E7-8EB3B4CA9059}"/>
              </a:ext>
            </a:extLst>
          </p:cNvPr>
          <p:cNvSpPr/>
          <p:nvPr/>
        </p:nvSpPr>
        <p:spPr>
          <a:xfrm>
            <a:off x="3240000" y="4410372"/>
            <a:ext cx="5508000" cy="505399"/>
          </a:xfrm>
          <a:prstGeom prst="round2DiagRect">
            <a:avLst>
              <a:gd name="adj1" fmla="val 16667"/>
              <a:gd name="adj2" fmla="val 0"/>
            </a:avLst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  <a:latin typeface="+mj-lt"/>
              </a:rPr>
              <a:t>1SA</a:t>
            </a:r>
          </a:p>
        </p:txBody>
      </p:sp>
      <p:graphicFrame>
        <p:nvGraphicFramePr>
          <p:cNvPr id="23" name="Tabel 2">
            <a:extLst>
              <a:ext uri="{FF2B5EF4-FFF2-40B4-BE49-F238E27FC236}">
                <a16:creationId xmlns:a16="http://schemas.microsoft.com/office/drawing/2014/main" id="{DACFA789-07E3-47D9-A9E0-1A1FF767FBC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79009258"/>
              </p:ext>
            </p:extLst>
          </p:nvPr>
        </p:nvGraphicFramePr>
        <p:xfrm>
          <a:off x="396000" y="3240000"/>
          <a:ext cx="2566578" cy="1795552"/>
        </p:xfrm>
        <a:graphic>
          <a:graphicData uri="http://schemas.openxmlformats.org/drawingml/2006/table">
            <a:tbl>
              <a:tblPr firstRow="1" bandRow="1">
                <a:tableStyleId>{0505E3EF-67EA-436B-97B2-0124C06EBD24}</a:tableStyleId>
              </a:tblPr>
              <a:tblGrid>
                <a:gridCol w="371529">
                  <a:extLst>
                    <a:ext uri="{9D8B030D-6E8A-4147-A177-3AD203B41FA5}">
                      <a16:colId xmlns:a16="http://schemas.microsoft.com/office/drawing/2014/main" val="4208127773"/>
                    </a:ext>
                  </a:extLst>
                </a:gridCol>
                <a:gridCol w="2195049">
                  <a:extLst>
                    <a:ext uri="{9D8B030D-6E8A-4147-A177-3AD203B41FA5}">
                      <a16:colId xmlns:a16="http://schemas.microsoft.com/office/drawing/2014/main" val="3814898469"/>
                    </a:ext>
                  </a:extLst>
                </a:gridCol>
              </a:tblGrid>
              <a:tr h="415372"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/>
                        <a:t>♠</a:t>
                      </a:r>
                    </a:p>
                  </a:txBody>
                  <a:tcPr marT="41564" marB="41564"/>
                </a:tc>
                <a:tc>
                  <a:txBody>
                    <a:bodyPr/>
                    <a:lstStyle/>
                    <a:p>
                      <a:r>
                        <a:rPr lang="nl-NL" sz="2400" b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HB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290467215"/>
                  </a:ext>
                </a:extLst>
              </a:tr>
              <a:tr h="421142"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>
                          <a:solidFill>
                            <a:srgbClr val="FF0000"/>
                          </a:solidFill>
                        </a:rPr>
                        <a:t>♥</a:t>
                      </a:r>
                    </a:p>
                  </a:txBody>
                  <a:tcPr marT="41564" marB="41564"/>
                </a:tc>
                <a:tc>
                  <a:txBody>
                    <a:bodyPr/>
                    <a:lstStyle/>
                    <a:p>
                      <a:r>
                        <a:rPr lang="nl-NL" sz="2400" b="0">
                          <a:solidFill>
                            <a:srgbClr val="C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AH1062</a:t>
                      </a:r>
                      <a:endParaRPr lang="nl-NL" sz="2400" b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180997622"/>
                  </a:ext>
                </a:extLst>
              </a:tr>
              <a:tr h="421142"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>
                          <a:solidFill>
                            <a:srgbClr val="FF0000"/>
                          </a:solidFill>
                        </a:rPr>
                        <a:t>♦</a:t>
                      </a:r>
                    </a:p>
                  </a:txBody>
                  <a:tcPr marT="41564" marB="41564"/>
                </a:tc>
                <a:tc>
                  <a:txBody>
                    <a:bodyPr/>
                    <a:lstStyle/>
                    <a:p>
                      <a:r>
                        <a:rPr lang="nl-NL" sz="2400" b="0">
                          <a:solidFill>
                            <a:srgbClr val="C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HB743</a:t>
                      </a:r>
                      <a:endParaRPr lang="nl-NL" sz="2400" b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905866764"/>
                  </a:ext>
                </a:extLst>
              </a:tr>
              <a:tr h="421142"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/>
                        <a:t>♣</a:t>
                      </a:r>
                    </a:p>
                  </a:txBody>
                  <a:tcPr marT="41564" marB="41564"/>
                </a:tc>
                <a:tc>
                  <a:txBody>
                    <a:bodyPr/>
                    <a:lstStyle/>
                    <a:p>
                      <a:r>
                        <a:rPr lang="nl-NL" sz="2400" b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75332163"/>
                  </a:ext>
                </a:extLst>
              </a:tr>
            </a:tbl>
          </a:graphicData>
        </a:graphic>
      </p:graphicFrame>
      <p:sp>
        <p:nvSpPr>
          <p:cNvPr id="21" name="Tekstvak 20">
            <a:extLst>
              <a:ext uri="{FF2B5EF4-FFF2-40B4-BE49-F238E27FC236}">
                <a16:creationId xmlns:a16="http://schemas.microsoft.com/office/drawing/2014/main" id="{B93CF8C1-23FB-46F9-B5D4-912191CBC374}"/>
              </a:ext>
            </a:extLst>
          </p:cNvPr>
          <p:cNvSpPr txBox="1"/>
          <p:nvPr/>
        </p:nvSpPr>
        <p:spPr>
          <a:xfrm>
            <a:off x="6997694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l-NL" sz="1050" dirty="0"/>
              <a:t>© Bridge Office - Serie 4 - Les 1</a:t>
            </a:r>
          </a:p>
        </p:txBody>
      </p:sp>
      <p:sp>
        <p:nvSpPr>
          <p:cNvPr id="24" name="Tekstvak 23">
            <a:extLst>
              <a:ext uri="{FF2B5EF4-FFF2-40B4-BE49-F238E27FC236}">
                <a16:creationId xmlns:a16="http://schemas.microsoft.com/office/drawing/2014/main" id="{B39FEBEA-D34C-4F84-8B3F-3A26880A2A98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- Serie 4 - Les 1</a:t>
            </a:r>
          </a:p>
        </p:txBody>
      </p:sp>
    </p:spTree>
  </p:cSld>
  <p:clrMapOvr>
    <a:masterClrMapping/>
  </p:clrMapOvr>
  <p:transition advClick="0"/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/>
          <p:cNvSpPr/>
          <p:nvPr/>
        </p:nvSpPr>
        <p:spPr>
          <a:xfrm>
            <a:off x="2186700" y="1465495"/>
            <a:ext cx="6552000" cy="576000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Jammer! Dat is niet het goede antwoord.</a:t>
            </a:r>
          </a:p>
        </p:txBody>
      </p:sp>
      <p:sp>
        <p:nvSpPr>
          <p:cNvPr id="10" name="Rond diagonale hoek rechthoek 9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1" name="Rond diagonale hoek rechthoek 10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2" name="Rond diagonale hoek rechthoek 11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sp>
        <p:nvSpPr>
          <p:cNvPr id="13" name="Rond diagonale hoek rechthoek 12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14</a:t>
            </a:r>
          </a:p>
        </p:txBody>
      </p:sp>
      <p:pic>
        <p:nvPicPr>
          <p:cNvPr id="16" name="Afbeelding 15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9" name="Tekstvak 18">
            <a:extLst>
              <a:ext uri="{FF2B5EF4-FFF2-40B4-BE49-F238E27FC236}">
                <a16:creationId xmlns:a16="http://schemas.microsoft.com/office/drawing/2014/main" id="{67E8B44B-A2DD-4322-BB14-7964FB7AA0A0}"/>
              </a:ext>
            </a:extLst>
          </p:cNvPr>
          <p:cNvSpPr txBox="1"/>
          <p:nvPr/>
        </p:nvSpPr>
        <p:spPr>
          <a:xfrm>
            <a:off x="6997694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l-NL" sz="1050" dirty="0"/>
              <a:t>© Bridge Office - Serie 4 - Les 1</a:t>
            </a:r>
          </a:p>
        </p:txBody>
      </p:sp>
      <p:sp>
        <p:nvSpPr>
          <p:cNvPr id="20" name="Tekstvak 19">
            <a:extLst>
              <a:ext uri="{FF2B5EF4-FFF2-40B4-BE49-F238E27FC236}">
                <a16:creationId xmlns:a16="http://schemas.microsoft.com/office/drawing/2014/main" id="{2F34BC61-BB4E-4C6A-ADAB-D99EA5FE2537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- Serie 4 - Les 1</a:t>
            </a:r>
          </a:p>
        </p:txBody>
      </p:sp>
      <p:sp>
        <p:nvSpPr>
          <p:cNvPr id="14" name="Tekstvak 13">
            <a:extLst>
              <a:ext uri="{FF2B5EF4-FFF2-40B4-BE49-F238E27FC236}">
                <a16:creationId xmlns:a16="http://schemas.microsoft.com/office/drawing/2014/main" id="{9E84A283-EAE8-4419-9BAF-FA84A0FA06D2}"/>
              </a:ext>
            </a:extLst>
          </p:cNvPr>
          <p:cNvSpPr txBox="1"/>
          <p:nvPr/>
        </p:nvSpPr>
        <p:spPr>
          <a:xfrm>
            <a:off x="3240000" y="3240000"/>
            <a:ext cx="5508000" cy="2308324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sz="2400" dirty="0">
                <a:solidFill>
                  <a:srgbClr val="244D10"/>
                </a:solidFill>
              </a:rPr>
              <a:t>1</a:t>
            </a:r>
            <a:r>
              <a:rPr lang="nl-NL" sz="2400" dirty="0">
                <a:solidFill>
                  <a:srgbClr val="FF0000"/>
                </a:solidFill>
              </a:rPr>
              <a:t>♥</a:t>
            </a:r>
            <a:r>
              <a:rPr lang="nl-NL" sz="2400" dirty="0">
                <a:solidFill>
                  <a:srgbClr val="244D10"/>
                </a:solidFill>
              </a:rPr>
              <a:t>, dan zijn dat maximaal 19 punten.</a:t>
            </a:r>
          </a:p>
          <a:p>
            <a:r>
              <a:rPr lang="nl-NL" sz="2400" dirty="0">
                <a:solidFill>
                  <a:srgbClr val="244D10"/>
                </a:solidFill>
              </a:rPr>
              <a:t>Opent u met 2</a:t>
            </a:r>
            <a:r>
              <a:rPr lang="nl-NL" sz="2400" dirty="0">
                <a:solidFill>
                  <a:srgbClr val="FF0000"/>
                </a:solidFill>
              </a:rPr>
              <a:t>♥</a:t>
            </a:r>
            <a:r>
              <a:rPr lang="nl-NL" sz="2400" dirty="0">
                <a:solidFill>
                  <a:srgbClr val="244D10"/>
                </a:solidFill>
              </a:rPr>
              <a:t>, klopt ook niet.  Zwakke 2.</a:t>
            </a:r>
          </a:p>
          <a:p>
            <a:r>
              <a:rPr lang="nl-NL" sz="2400" dirty="0">
                <a:solidFill>
                  <a:srgbClr val="244D10"/>
                </a:solidFill>
              </a:rPr>
              <a:t>Opent u met 2 SA, klopt ook niet met een 5-kaart in een hoge kleur.</a:t>
            </a:r>
            <a:br>
              <a:rPr lang="nl-NL" sz="2400" dirty="0">
                <a:solidFill>
                  <a:srgbClr val="244D10"/>
                </a:solidFill>
              </a:rPr>
            </a:br>
            <a:r>
              <a:rPr lang="nl-NL" sz="2400" dirty="0">
                <a:solidFill>
                  <a:srgbClr val="244D10"/>
                </a:solidFill>
              </a:rPr>
              <a:t>Open met 2♣. </a:t>
            </a:r>
            <a:br>
              <a:rPr lang="nl-NL" sz="2400" dirty="0">
                <a:solidFill>
                  <a:srgbClr val="244D10"/>
                </a:solidFill>
              </a:rPr>
            </a:br>
            <a:r>
              <a:rPr lang="nl-NL" sz="2400" dirty="0">
                <a:solidFill>
                  <a:srgbClr val="244D10"/>
                </a:solidFill>
              </a:rPr>
              <a:t>U kunt daarna of 2</a:t>
            </a:r>
            <a:r>
              <a:rPr lang="nl-NL" sz="2400" dirty="0">
                <a:solidFill>
                  <a:srgbClr val="FF0000"/>
                </a:solidFill>
              </a:rPr>
              <a:t>♥</a:t>
            </a:r>
            <a:r>
              <a:rPr lang="nl-NL" sz="2400" dirty="0">
                <a:solidFill>
                  <a:srgbClr val="244D10"/>
                </a:solidFill>
              </a:rPr>
              <a:t> of 2SA bieden.</a:t>
            </a:r>
          </a:p>
        </p:txBody>
      </p:sp>
      <p:sp>
        <p:nvSpPr>
          <p:cNvPr id="2" name="Rond diagonale hoek rechthoek 23">
            <a:extLst>
              <a:ext uri="{FF2B5EF4-FFF2-40B4-BE49-F238E27FC236}">
                <a16:creationId xmlns:a16="http://schemas.microsoft.com/office/drawing/2014/main" id="{DAE22188-A667-8489-2466-83E2BF8ADC28}"/>
              </a:ext>
            </a:extLst>
          </p:cNvPr>
          <p:cNvSpPr/>
          <p:nvPr/>
        </p:nvSpPr>
        <p:spPr>
          <a:xfrm>
            <a:off x="396000" y="2304000"/>
            <a:ext cx="8352000" cy="792000"/>
          </a:xfrm>
          <a:prstGeom prst="round2DiagRect">
            <a:avLst/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400">
                <a:cs typeface="Calibri" panose="020F0502020204030204" pitchFamily="34" charset="0"/>
              </a:rPr>
              <a:t>U mag starten met bieden. </a:t>
            </a:r>
            <a:br>
              <a:rPr lang="nl-NL" sz="2400">
                <a:cs typeface="Calibri" panose="020F0502020204030204" pitchFamily="34" charset="0"/>
              </a:rPr>
            </a:br>
            <a:r>
              <a:rPr lang="nl-NL" sz="2400">
                <a:cs typeface="Calibri" panose="020F0502020204030204" pitchFamily="34" charset="0"/>
              </a:rPr>
              <a:t>Wat gaat u bieden?</a:t>
            </a:r>
            <a:endParaRPr lang="nl-NL" sz="2400" dirty="0">
              <a:cs typeface="Calibri" panose="020F0502020204030204" pitchFamily="34" charset="0"/>
            </a:endParaRPr>
          </a:p>
        </p:txBody>
      </p:sp>
      <p:graphicFrame>
        <p:nvGraphicFramePr>
          <p:cNvPr id="3" name="Tabel 2">
            <a:extLst>
              <a:ext uri="{FF2B5EF4-FFF2-40B4-BE49-F238E27FC236}">
                <a16:creationId xmlns:a16="http://schemas.microsoft.com/office/drawing/2014/main" id="{31153454-DD8A-2ABA-AE62-FA255CEC257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93270391"/>
              </p:ext>
            </p:extLst>
          </p:nvPr>
        </p:nvGraphicFramePr>
        <p:xfrm>
          <a:off x="396000" y="3240000"/>
          <a:ext cx="2566578" cy="1795552"/>
        </p:xfrm>
        <a:graphic>
          <a:graphicData uri="http://schemas.openxmlformats.org/drawingml/2006/table">
            <a:tbl>
              <a:tblPr firstRow="1" bandRow="1">
                <a:tableStyleId>{0505E3EF-67EA-436B-97B2-0124C06EBD24}</a:tableStyleId>
              </a:tblPr>
              <a:tblGrid>
                <a:gridCol w="371529">
                  <a:extLst>
                    <a:ext uri="{9D8B030D-6E8A-4147-A177-3AD203B41FA5}">
                      <a16:colId xmlns:a16="http://schemas.microsoft.com/office/drawing/2014/main" val="4208127773"/>
                    </a:ext>
                  </a:extLst>
                </a:gridCol>
                <a:gridCol w="2195049">
                  <a:extLst>
                    <a:ext uri="{9D8B030D-6E8A-4147-A177-3AD203B41FA5}">
                      <a16:colId xmlns:a16="http://schemas.microsoft.com/office/drawing/2014/main" val="3814898469"/>
                    </a:ext>
                  </a:extLst>
                </a:gridCol>
              </a:tblGrid>
              <a:tr h="415372"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/>
                        <a:t>♠</a:t>
                      </a:r>
                    </a:p>
                  </a:txBody>
                  <a:tcPr marT="41564" marB="41564"/>
                </a:tc>
                <a:tc>
                  <a:txBody>
                    <a:bodyPr/>
                    <a:lstStyle/>
                    <a:p>
                      <a:r>
                        <a:rPr lang="nl-NL" sz="2400" b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AB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290467215"/>
                  </a:ext>
                </a:extLst>
              </a:tr>
              <a:tr h="421142"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>
                          <a:solidFill>
                            <a:srgbClr val="FF0000"/>
                          </a:solidFill>
                        </a:rPr>
                        <a:t>♥</a:t>
                      </a:r>
                    </a:p>
                  </a:txBody>
                  <a:tcPr marT="41564" marB="41564"/>
                </a:tc>
                <a:tc>
                  <a:txBody>
                    <a:bodyPr/>
                    <a:lstStyle/>
                    <a:p>
                      <a:r>
                        <a:rPr lang="nl-NL" sz="2400" b="0">
                          <a:solidFill>
                            <a:srgbClr val="C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AVB105</a:t>
                      </a:r>
                      <a:endParaRPr lang="nl-NL" sz="2400" b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180997622"/>
                  </a:ext>
                </a:extLst>
              </a:tr>
              <a:tr h="421142"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>
                          <a:solidFill>
                            <a:srgbClr val="FF0000"/>
                          </a:solidFill>
                        </a:rPr>
                        <a:t>♦</a:t>
                      </a:r>
                    </a:p>
                  </a:txBody>
                  <a:tcPr marT="41564" marB="41564"/>
                </a:tc>
                <a:tc>
                  <a:txBody>
                    <a:bodyPr/>
                    <a:lstStyle/>
                    <a:p>
                      <a:r>
                        <a:rPr lang="nl-NL" sz="2400" b="0">
                          <a:solidFill>
                            <a:srgbClr val="C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A8</a:t>
                      </a:r>
                      <a:endParaRPr lang="nl-NL" sz="2400" b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905866764"/>
                  </a:ext>
                </a:extLst>
              </a:tr>
              <a:tr h="421142"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/>
                        <a:t>♣</a:t>
                      </a:r>
                    </a:p>
                  </a:txBody>
                  <a:tcPr marT="41564" marB="41564"/>
                </a:tc>
                <a:tc>
                  <a:txBody>
                    <a:bodyPr/>
                    <a:lstStyle/>
                    <a:p>
                      <a:r>
                        <a:rPr lang="nl-NL" sz="2400" b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AV85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75332163"/>
                  </a:ext>
                </a:extLst>
              </a:tr>
            </a:tbl>
          </a:graphicData>
        </a:graphic>
      </p:graphicFrame>
    </p:spTree>
  </p:cSld>
  <p:clrMapOvr>
    <a:masterClrMapping/>
  </p:clrMapOvr>
  <p:transition advClick="0"/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ond diagonale hoek rechthoek 23"/>
          <p:cNvSpPr/>
          <p:nvPr/>
        </p:nvSpPr>
        <p:spPr>
          <a:xfrm>
            <a:off x="395536" y="2304000"/>
            <a:ext cx="8352000" cy="792000"/>
          </a:xfrm>
          <a:prstGeom prst="round2DiagRect">
            <a:avLst/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400">
                <a:cs typeface="Calibri" panose="020F0502020204030204" pitchFamily="34" charset="0"/>
              </a:rPr>
              <a:t>U mag starten met bieden. </a:t>
            </a:r>
            <a:br>
              <a:rPr lang="nl-NL" sz="2400">
                <a:cs typeface="Calibri" panose="020F0502020204030204" pitchFamily="34" charset="0"/>
              </a:rPr>
            </a:br>
            <a:r>
              <a:rPr lang="nl-NL" sz="2400">
                <a:cs typeface="Calibri" panose="020F0502020204030204" pitchFamily="34" charset="0"/>
              </a:rPr>
              <a:t>Wat gaat u bieden?</a:t>
            </a:r>
            <a:endParaRPr lang="nl-NL" sz="2400" dirty="0">
              <a:cs typeface="Calibri" panose="020F0502020204030204" pitchFamily="34" charset="0"/>
            </a:endParaRPr>
          </a:p>
        </p:txBody>
      </p:sp>
      <p:sp>
        <p:nvSpPr>
          <p:cNvPr id="29" name="Rond diagonale hoek rechthoek 28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15</a:t>
            </a:r>
          </a:p>
        </p:txBody>
      </p:sp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5" name="Afbeelding 14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graphicFrame>
        <p:nvGraphicFramePr>
          <p:cNvPr id="19" name="Tabel 2">
            <a:extLst>
              <a:ext uri="{FF2B5EF4-FFF2-40B4-BE49-F238E27FC236}">
                <a16:creationId xmlns:a16="http://schemas.microsoft.com/office/drawing/2014/main" id="{30679FD3-7BA3-489D-97EC-161A0E482DF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60938514"/>
              </p:ext>
            </p:extLst>
          </p:nvPr>
        </p:nvGraphicFramePr>
        <p:xfrm>
          <a:off x="396000" y="3240000"/>
          <a:ext cx="2566578" cy="1795552"/>
        </p:xfrm>
        <a:graphic>
          <a:graphicData uri="http://schemas.openxmlformats.org/drawingml/2006/table">
            <a:tbl>
              <a:tblPr firstRow="1" bandRow="1">
                <a:tableStyleId>{0505E3EF-67EA-436B-97B2-0124C06EBD24}</a:tableStyleId>
              </a:tblPr>
              <a:tblGrid>
                <a:gridCol w="371529">
                  <a:extLst>
                    <a:ext uri="{9D8B030D-6E8A-4147-A177-3AD203B41FA5}">
                      <a16:colId xmlns:a16="http://schemas.microsoft.com/office/drawing/2014/main" val="4208127773"/>
                    </a:ext>
                  </a:extLst>
                </a:gridCol>
                <a:gridCol w="2195049">
                  <a:extLst>
                    <a:ext uri="{9D8B030D-6E8A-4147-A177-3AD203B41FA5}">
                      <a16:colId xmlns:a16="http://schemas.microsoft.com/office/drawing/2014/main" val="3814898469"/>
                    </a:ext>
                  </a:extLst>
                </a:gridCol>
              </a:tblGrid>
              <a:tr h="415372"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/>
                        <a:t>♠</a:t>
                      </a:r>
                    </a:p>
                  </a:txBody>
                  <a:tcPr marT="41564" marB="41564"/>
                </a:tc>
                <a:tc>
                  <a:txBody>
                    <a:bodyPr/>
                    <a:lstStyle/>
                    <a:p>
                      <a:r>
                        <a:rPr lang="nl-NL" sz="2400" b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V4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290467215"/>
                  </a:ext>
                </a:extLst>
              </a:tr>
              <a:tr h="421142"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>
                          <a:solidFill>
                            <a:srgbClr val="FF0000"/>
                          </a:solidFill>
                        </a:rPr>
                        <a:t>♥</a:t>
                      </a:r>
                    </a:p>
                  </a:txBody>
                  <a:tcPr marT="41564" marB="41564"/>
                </a:tc>
                <a:tc>
                  <a:txBody>
                    <a:bodyPr/>
                    <a:lstStyle/>
                    <a:p>
                      <a:r>
                        <a:rPr lang="nl-NL" sz="2400" b="0">
                          <a:solidFill>
                            <a:srgbClr val="C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B1065</a:t>
                      </a:r>
                      <a:endParaRPr lang="nl-NL" sz="2400" b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180997622"/>
                  </a:ext>
                </a:extLst>
              </a:tr>
              <a:tr h="421142"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>
                          <a:solidFill>
                            <a:srgbClr val="FF0000"/>
                          </a:solidFill>
                        </a:rPr>
                        <a:t>♦</a:t>
                      </a:r>
                    </a:p>
                  </a:txBody>
                  <a:tcPr marT="41564" marB="41564"/>
                </a:tc>
                <a:tc>
                  <a:txBody>
                    <a:bodyPr/>
                    <a:lstStyle/>
                    <a:p>
                      <a:r>
                        <a:rPr lang="nl-NL" sz="2400" b="0">
                          <a:solidFill>
                            <a:srgbClr val="C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H73</a:t>
                      </a:r>
                      <a:endParaRPr lang="nl-NL" sz="2400" b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905866764"/>
                  </a:ext>
                </a:extLst>
              </a:tr>
              <a:tr h="421142"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/>
                        <a:t>♣</a:t>
                      </a:r>
                    </a:p>
                  </a:txBody>
                  <a:tcPr marT="41564" marB="41564"/>
                </a:tc>
                <a:tc>
                  <a:txBody>
                    <a:bodyPr/>
                    <a:lstStyle/>
                    <a:p>
                      <a:r>
                        <a:rPr lang="nl-NL" sz="2400" b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AV102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75332163"/>
                  </a:ext>
                </a:extLst>
              </a:tr>
            </a:tbl>
          </a:graphicData>
        </a:graphic>
      </p:graphicFrame>
      <p:sp>
        <p:nvSpPr>
          <p:cNvPr id="20" name="Tekstvak 19">
            <a:extLst>
              <a:ext uri="{FF2B5EF4-FFF2-40B4-BE49-F238E27FC236}">
                <a16:creationId xmlns:a16="http://schemas.microsoft.com/office/drawing/2014/main" id="{AA59874C-557F-423D-A443-55B471F3AB99}"/>
              </a:ext>
            </a:extLst>
          </p:cNvPr>
          <p:cNvSpPr txBox="1"/>
          <p:nvPr/>
        </p:nvSpPr>
        <p:spPr>
          <a:xfrm>
            <a:off x="6997694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l-NL" sz="1050" dirty="0"/>
              <a:t>© Bridge Office - Serie 4 - Les 1</a:t>
            </a:r>
          </a:p>
        </p:txBody>
      </p:sp>
      <p:sp>
        <p:nvSpPr>
          <p:cNvPr id="21" name="Tekstvak 20">
            <a:extLst>
              <a:ext uri="{FF2B5EF4-FFF2-40B4-BE49-F238E27FC236}">
                <a16:creationId xmlns:a16="http://schemas.microsoft.com/office/drawing/2014/main" id="{3E847237-C264-4C0D-BDE3-AA7B8BE0B118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- Serie 4 - Les 1</a:t>
            </a:r>
          </a:p>
        </p:txBody>
      </p:sp>
      <p:sp>
        <p:nvSpPr>
          <p:cNvPr id="14" name="Rond diagonale hoek rechthoek 24">
            <a:hlinkClick r:id="rId8" action="ppaction://hlinksldjump"/>
            <a:extLst>
              <a:ext uri="{FF2B5EF4-FFF2-40B4-BE49-F238E27FC236}">
                <a16:creationId xmlns:a16="http://schemas.microsoft.com/office/drawing/2014/main" id="{923F3EDC-0561-4845-A073-4F0B43F1A84F}"/>
              </a:ext>
            </a:extLst>
          </p:cNvPr>
          <p:cNvSpPr/>
          <p:nvPr/>
        </p:nvSpPr>
        <p:spPr>
          <a:xfrm>
            <a:off x="3240000" y="3818279"/>
            <a:ext cx="5522400" cy="504056"/>
          </a:xfrm>
          <a:prstGeom prst="round2Diag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1</a:t>
            </a:r>
            <a:r>
              <a:rPr lang="nl-NL" sz="2400" dirty="0">
                <a:solidFill>
                  <a:srgbClr val="FF0000"/>
                </a:solidFill>
              </a:rPr>
              <a:t>♥</a:t>
            </a:r>
          </a:p>
        </p:txBody>
      </p:sp>
      <p:sp>
        <p:nvSpPr>
          <p:cNvPr id="22" name="Rond diagonale hoek rechthoek 25">
            <a:hlinkClick r:id="rId8" action="ppaction://hlinksldjump"/>
            <a:extLst>
              <a:ext uri="{FF2B5EF4-FFF2-40B4-BE49-F238E27FC236}">
                <a16:creationId xmlns:a16="http://schemas.microsoft.com/office/drawing/2014/main" id="{23678B7E-3D14-41D7-9B4C-CB19CB12E800}"/>
              </a:ext>
            </a:extLst>
          </p:cNvPr>
          <p:cNvSpPr/>
          <p:nvPr/>
        </p:nvSpPr>
        <p:spPr>
          <a:xfrm>
            <a:off x="3240000" y="3222000"/>
            <a:ext cx="5522400" cy="504056"/>
          </a:xfrm>
          <a:prstGeom prst="round2Diag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1SA</a:t>
            </a:r>
          </a:p>
        </p:txBody>
      </p:sp>
      <p:sp>
        <p:nvSpPr>
          <p:cNvPr id="23" name="Rond diagonale hoek rechthoek 26">
            <a:hlinkClick r:id="rId4" action="ppaction://hlinksldjump"/>
            <a:extLst>
              <a:ext uri="{FF2B5EF4-FFF2-40B4-BE49-F238E27FC236}">
                <a16:creationId xmlns:a16="http://schemas.microsoft.com/office/drawing/2014/main" id="{77F583E0-3310-4453-A084-6B8F820E2F01}"/>
              </a:ext>
            </a:extLst>
          </p:cNvPr>
          <p:cNvSpPr/>
          <p:nvPr/>
        </p:nvSpPr>
        <p:spPr>
          <a:xfrm>
            <a:off x="3226459" y="4414558"/>
            <a:ext cx="5522400" cy="505399"/>
          </a:xfrm>
          <a:prstGeom prst="round2DiagRect">
            <a:avLst>
              <a:gd name="adj1" fmla="val 16667"/>
              <a:gd name="adj2" fmla="val 0"/>
            </a:avLst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1♣</a:t>
            </a:r>
          </a:p>
        </p:txBody>
      </p:sp>
    </p:spTree>
  </p:cSld>
  <p:clrMapOvr>
    <a:masterClrMapping/>
  </p:clrMapOvr>
  <p:transition advClick="0"/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/>
          <p:cNvSpPr/>
          <p:nvPr/>
        </p:nvSpPr>
        <p:spPr>
          <a:xfrm>
            <a:off x="2186700" y="1465495"/>
            <a:ext cx="6552000" cy="576000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Jammer! Dat is niet het goede antwoord.</a:t>
            </a:r>
          </a:p>
        </p:txBody>
      </p:sp>
      <p:sp>
        <p:nvSpPr>
          <p:cNvPr id="10" name="Rond diagonale hoek rechthoek 9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1" name="Rond diagonale hoek rechthoek 10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2" name="Rond diagonale hoek rechthoek 11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sp>
        <p:nvSpPr>
          <p:cNvPr id="13" name="Rond diagonale hoek rechthoek 12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15</a:t>
            </a:r>
          </a:p>
        </p:txBody>
      </p:sp>
      <p:pic>
        <p:nvPicPr>
          <p:cNvPr id="17" name="Afbeelding 16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20" name="Tekstvak 19">
            <a:extLst>
              <a:ext uri="{FF2B5EF4-FFF2-40B4-BE49-F238E27FC236}">
                <a16:creationId xmlns:a16="http://schemas.microsoft.com/office/drawing/2014/main" id="{533A5B06-36E7-41C6-A608-09F7202D482A}"/>
              </a:ext>
            </a:extLst>
          </p:cNvPr>
          <p:cNvSpPr txBox="1"/>
          <p:nvPr/>
        </p:nvSpPr>
        <p:spPr>
          <a:xfrm>
            <a:off x="6997694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l-NL" sz="1050" dirty="0"/>
              <a:t>© Bridge Office - Serie 4 - Les 1</a:t>
            </a:r>
          </a:p>
        </p:txBody>
      </p:sp>
      <p:sp>
        <p:nvSpPr>
          <p:cNvPr id="21" name="Tekstvak 20">
            <a:extLst>
              <a:ext uri="{FF2B5EF4-FFF2-40B4-BE49-F238E27FC236}">
                <a16:creationId xmlns:a16="http://schemas.microsoft.com/office/drawing/2014/main" id="{24AFEE71-9357-406B-97C2-D3DDCECD0512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- Serie 4 - Les 1</a:t>
            </a:r>
          </a:p>
        </p:txBody>
      </p:sp>
      <p:sp>
        <p:nvSpPr>
          <p:cNvPr id="15" name="Tekstvak 14">
            <a:extLst>
              <a:ext uri="{FF2B5EF4-FFF2-40B4-BE49-F238E27FC236}">
                <a16:creationId xmlns:a16="http://schemas.microsoft.com/office/drawing/2014/main" id="{4DC8000D-CA31-4638-8888-808B5E6FEE6A}"/>
              </a:ext>
            </a:extLst>
          </p:cNvPr>
          <p:cNvSpPr txBox="1"/>
          <p:nvPr/>
        </p:nvSpPr>
        <p:spPr>
          <a:xfrm>
            <a:off x="3240000" y="3240000"/>
            <a:ext cx="5508000" cy="830997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sz="2400" dirty="0">
                <a:solidFill>
                  <a:srgbClr val="244D10"/>
                </a:solidFill>
              </a:rPr>
              <a:t>Met twee 4-kaarten openen wij met de laagste. Wij beginnen dus met 1♣.</a:t>
            </a:r>
          </a:p>
        </p:txBody>
      </p:sp>
      <p:sp>
        <p:nvSpPr>
          <p:cNvPr id="2" name="Rond diagonale hoek rechthoek 23">
            <a:extLst>
              <a:ext uri="{FF2B5EF4-FFF2-40B4-BE49-F238E27FC236}">
                <a16:creationId xmlns:a16="http://schemas.microsoft.com/office/drawing/2014/main" id="{273749E1-9FBA-116D-942C-8640BF745B84}"/>
              </a:ext>
            </a:extLst>
          </p:cNvPr>
          <p:cNvSpPr/>
          <p:nvPr/>
        </p:nvSpPr>
        <p:spPr>
          <a:xfrm>
            <a:off x="395536" y="2304000"/>
            <a:ext cx="8352000" cy="792000"/>
          </a:xfrm>
          <a:prstGeom prst="round2DiagRect">
            <a:avLst/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400">
                <a:cs typeface="Calibri" panose="020F0502020204030204" pitchFamily="34" charset="0"/>
              </a:rPr>
              <a:t>U mag starten met bieden. </a:t>
            </a:r>
            <a:br>
              <a:rPr lang="nl-NL" sz="2400">
                <a:cs typeface="Calibri" panose="020F0502020204030204" pitchFamily="34" charset="0"/>
              </a:rPr>
            </a:br>
            <a:r>
              <a:rPr lang="nl-NL" sz="2400">
                <a:cs typeface="Calibri" panose="020F0502020204030204" pitchFamily="34" charset="0"/>
              </a:rPr>
              <a:t>Wat gaat u bieden?</a:t>
            </a:r>
            <a:endParaRPr lang="nl-NL" sz="2400" dirty="0">
              <a:cs typeface="Calibri" panose="020F0502020204030204" pitchFamily="34" charset="0"/>
            </a:endParaRPr>
          </a:p>
        </p:txBody>
      </p:sp>
      <p:graphicFrame>
        <p:nvGraphicFramePr>
          <p:cNvPr id="3" name="Tabel 2">
            <a:extLst>
              <a:ext uri="{FF2B5EF4-FFF2-40B4-BE49-F238E27FC236}">
                <a16:creationId xmlns:a16="http://schemas.microsoft.com/office/drawing/2014/main" id="{DE934F95-116C-B191-0492-0CC0627D07C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39431851"/>
              </p:ext>
            </p:extLst>
          </p:nvPr>
        </p:nvGraphicFramePr>
        <p:xfrm>
          <a:off x="396000" y="3240000"/>
          <a:ext cx="2566578" cy="1795552"/>
        </p:xfrm>
        <a:graphic>
          <a:graphicData uri="http://schemas.openxmlformats.org/drawingml/2006/table">
            <a:tbl>
              <a:tblPr firstRow="1" bandRow="1">
                <a:tableStyleId>{0505E3EF-67EA-436B-97B2-0124C06EBD24}</a:tableStyleId>
              </a:tblPr>
              <a:tblGrid>
                <a:gridCol w="371529">
                  <a:extLst>
                    <a:ext uri="{9D8B030D-6E8A-4147-A177-3AD203B41FA5}">
                      <a16:colId xmlns:a16="http://schemas.microsoft.com/office/drawing/2014/main" val="4208127773"/>
                    </a:ext>
                  </a:extLst>
                </a:gridCol>
                <a:gridCol w="2195049">
                  <a:extLst>
                    <a:ext uri="{9D8B030D-6E8A-4147-A177-3AD203B41FA5}">
                      <a16:colId xmlns:a16="http://schemas.microsoft.com/office/drawing/2014/main" val="3814898469"/>
                    </a:ext>
                  </a:extLst>
                </a:gridCol>
              </a:tblGrid>
              <a:tr h="415372"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/>
                        <a:t>♠</a:t>
                      </a:r>
                    </a:p>
                  </a:txBody>
                  <a:tcPr marT="41564" marB="41564"/>
                </a:tc>
                <a:tc>
                  <a:txBody>
                    <a:bodyPr/>
                    <a:lstStyle/>
                    <a:p>
                      <a:r>
                        <a:rPr lang="nl-NL" sz="2400" b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V4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290467215"/>
                  </a:ext>
                </a:extLst>
              </a:tr>
              <a:tr h="421142"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>
                          <a:solidFill>
                            <a:srgbClr val="FF0000"/>
                          </a:solidFill>
                        </a:rPr>
                        <a:t>♥</a:t>
                      </a:r>
                    </a:p>
                  </a:txBody>
                  <a:tcPr marT="41564" marB="41564"/>
                </a:tc>
                <a:tc>
                  <a:txBody>
                    <a:bodyPr/>
                    <a:lstStyle/>
                    <a:p>
                      <a:r>
                        <a:rPr lang="nl-NL" sz="2400" b="0">
                          <a:solidFill>
                            <a:srgbClr val="C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B1065</a:t>
                      </a:r>
                      <a:endParaRPr lang="nl-NL" sz="2400" b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180997622"/>
                  </a:ext>
                </a:extLst>
              </a:tr>
              <a:tr h="421142"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>
                          <a:solidFill>
                            <a:srgbClr val="FF0000"/>
                          </a:solidFill>
                        </a:rPr>
                        <a:t>♦</a:t>
                      </a:r>
                    </a:p>
                  </a:txBody>
                  <a:tcPr marT="41564" marB="41564"/>
                </a:tc>
                <a:tc>
                  <a:txBody>
                    <a:bodyPr/>
                    <a:lstStyle/>
                    <a:p>
                      <a:r>
                        <a:rPr lang="nl-NL" sz="2400" b="0">
                          <a:solidFill>
                            <a:srgbClr val="C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H73</a:t>
                      </a:r>
                      <a:endParaRPr lang="nl-NL" sz="2400" b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905866764"/>
                  </a:ext>
                </a:extLst>
              </a:tr>
              <a:tr h="421142"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/>
                        <a:t>♣</a:t>
                      </a:r>
                    </a:p>
                  </a:txBody>
                  <a:tcPr marT="41564" marB="41564"/>
                </a:tc>
                <a:tc>
                  <a:txBody>
                    <a:bodyPr/>
                    <a:lstStyle/>
                    <a:p>
                      <a:r>
                        <a:rPr lang="nl-NL" sz="2400" b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AV102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75332163"/>
                  </a:ext>
                </a:extLst>
              </a:tr>
            </a:tbl>
          </a:graphicData>
        </a:graphic>
      </p:graphicFrame>
    </p:spTree>
  </p:cSld>
  <p:clrMapOvr>
    <a:masterClrMapping/>
  </p:clrMapOvr>
  <p:transition advClick="0"/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ond diagonale hoek rechthoek 23"/>
          <p:cNvSpPr/>
          <p:nvPr/>
        </p:nvSpPr>
        <p:spPr>
          <a:xfrm>
            <a:off x="396000" y="2304000"/>
            <a:ext cx="8352000" cy="792000"/>
          </a:xfrm>
          <a:prstGeom prst="round2DiagRect">
            <a:avLst/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400" dirty="0">
                <a:cs typeface="Calibri" panose="020F0502020204030204" pitchFamily="34" charset="0"/>
              </a:rPr>
              <a:t>U mag starten met bieden. </a:t>
            </a:r>
            <a:br>
              <a:rPr lang="nl-NL" sz="2400" dirty="0">
                <a:cs typeface="Calibri" panose="020F0502020204030204" pitchFamily="34" charset="0"/>
              </a:rPr>
            </a:br>
            <a:r>
              <a:rPr lang="nl-NL" sz="2400" dirty="0">
                <a:cs typeface="Calibri" panose="020F0502020204030204" pitchFamily="34" charset="0"/>
              </a:rPr>
              <a:t>Wat gaat u bieden?</a:t>
            </a:r>
          </a:p>
        </p:txBody>
      </p:sp>
      <p:sp>
        <p:nvSpPr>
          <p:cNvPr id="29" name="Rond diagonale hoek rechthoek 28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16</a:t>
            </a:r>
          </a:p>
        </p:txBody>
      </p:sp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7" name="Afbeelding 16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graphicFrame>
        <p:nvGraphicFramePr>
          <p:cNvPr id="23" name="Tabel 2">
            <a:extLst>
              <a:ext uri="{FF2B5EF4-FFF2-40B4-BE49-F238E27FC236}">
                <a16:creationId xmlns:a16="http://schemas.microsoft.com/office/drawing/2014/main" id="{23A718FD-3D4F-4B4D-81B4-DD952BE8CBF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23712915"/>
              </p:ext>
            </p:extLst>
          </p:nvPr>
        </p:nvGraphicFramePr>
        <p:xfrm>
          <a:off x="396000" y="3240000"/>
          <a:ext cx="2566578" cy="1795552"/>
        </p:xfrm>
        <a:graphic>
          <a:graphicData uri="http://schemas.openxmlformats.org/drawingml/2006/table">
            <a:tbl>
              <a:tblPr firstRow="1" bandRow="1">
                <a:tableStyleId>{0505E3EF-67EA-436B-97B2-0124C06EBD24}</a:tableStyleId>
              </a:tblPr>
              <a:tblGrid>
                <a:gridCol w="371529">
                  <a:extLst>
                    <a:ext uri="{9D8B030D-6E8A-4147-A177-3AD203B41FA5}">
                      <a16:colId xmlns:a16="http://schemas.microsoft.com/office/drawing/2014/main" val="4208127773"/>
                    </a:ext>
                  </a:extLst>
                </a:gridCol>
                <a:gridCol w="2195049">
                  <a:extLst>
                    <a:ext uri="{9D8B030D-6E8A-4147-A177-3AD203B41FA5}">
                      <a16:colId xmlns:a16="http://schemas.microsoft.com/office/drawing/2014/main" val="3814898469"/>
                    </a:ext>
                  </a:extLst>
                </a:gridCol>
              </a:tblGrid>
              <a:tr h="415372"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/>
                        <a:t>♠</a:t>
                      </a:r>
                    </a:p>
                  </a:txBody>
                  <a:tcPr marT="41564" marB="41564"/>
                </a:tc>
                <a:tc>
                  <a:txBody>
                    <a:bodyPr/>
                    <a:lstStyle/>
                    <a:p>
                      <a:r>
                        <a:rPr lang="nl-NL" sz="2400" b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HV87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290467215"/>
                  </a:ext>
                </a:extLst>
              </a:tr>
              <a:tr h="421142"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>
                          <a:solidFill>
                            <a:srgbClr val="FF0000"/>
                          </a:solidFill>
                        </a:rPr>
                        <a:t>♥</a:t>
                      </a:r>
                    </a:p>
                  </a:txBody>
                  <a:tcPr marT="41564" marB="41564"/>
                </a:tc>
                <a:tc>
                  <a:txBody>
                    <a:bodyPr/>
                    <a:lstStyle/>
                    <a:p>
                      <a:r>
                        <a:rPr lang="nl-NL" sz="2400" b="0">
                          <a:solidFill>
                            <a:srgbClr val="C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lang="nl-NL" sz="2400" b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180997622"/>
                  </a:ext>
                </a:extLst>
              </a:tr>
              <a:tr h="421142"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>
                          <a:solidFill>
                            <a:srgbClr val="FF0000"/>
                          </a:solidFill>
                        </a:rPr>
                        <a:t>♦</a:t>
                      </a:r>
                    </a:p>
                  </a:txBody>
                  <a:tcPr marT="41564" marB="41564"/>
                </a:tc>
                <a:tc>
                  <a:txBody>
                    <a:bodyPr/>
                    <a:lstStyle/>
                    <a:p>
                      <a:r>
                        <a:rPr lang="nl-NL" sz="2400" b="0">
                          <a:solidFill>
                            <a:srgbClr val="C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109764</a:t>
                      </a:r>
                      <a:endParaRPr lang="nl-NL" sz="2400" b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905866764"/>
                  </a:ext>
                </a:extLst>
              </a:tr>
              <a:tr h="421142"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/>
                        <a:t>♣</a:t>
                      </a:r>
                    </a:p>
                  </a:txBody>
                  <a:tcPr marT="41564" marB="41564"/>
                </a:tc>
                <a:tc>
                  <a:txBody>
                    <a:bodyPr/>
                    <a:lstStyle/>
                    <a:p>
                      <a:r>
                        <a:rPr lang="nl-NL" sz="2400" b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AH32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75332163"/>
                  </a:ext>
                </a:extLst>
              </a:tr>
            </a:tbl>
          </a:graphicData>
        </a:graphic>
      </p:graphicFrame>
      <p:sp>
        <p:nvSpPr>
          <p:cNvPr id="14" name="Tekstvak 13">
            <a:extLst>
              <a:ext uri="{FF2B5EF4-FFF2-40B4-BE49-F238E27FC236}">
                <a16:creationId xmlns:a16="http://schemas.microsoft.com/office/drawing/2014/main" id="{08811A29-9968-48DE-9B3E-61C0ABA23AB0}"/>
              </a:ext>
            </a:extLst>
          </p:cNvPr>
          <p:cNvSpPr txBox="1"/>
          <p:nvPr/>
        </p:nvSpPr>
        <p:spPr>
          <a:xfrm>
            <a:off x="6997694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l-NL" sz="1050" dirty="0"/>
              <a:t>© Bridge Office - Serie 4 - Les 1</a:t>
            </a:r>
          </a:p>
        </p:txBody>
      </p:sp>
      <p:sp>
        <p:nvSpPr>
          <p:cNvPr id="15" name="Tekstvak 14">
            <a:extLst>
              <a:ext uri="{FF2B5EF4-FFF2-40B4-BE49-F238E27FC236}">
                <a16:creationId xmlns:a16="http://schemas.microsoft.com/office/drawing/2014/main" id="{F387003F-9C10-4412-83EE-4F741FE05A99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- Serie 4 - Les 1</a:t>
            </a:r>
          </a:p>
        </p:txBody>
      </p:sp>
      <p:sp>
        <p:nvSpPr>
          <p:cNvPr id="18" name="Rond diagonale hoek rechthoek 24">
            <a:hlinkClick r:id="rId4" action="ppaction://hlinksldjump"/>
            <a:extLst>
              <a:ext uri="{FF2B5EF4-FFF2-40B4-BE49-F238E27FC236}">
                <a16:creationId xmlns:a16="http://schemas.microsoft.com/office/drawing/2014/main" id="{DDE0DF9A-1C4B-4468-9497-9DD816691A4F}"/>
              </a:ext>
            </a:extLst>
          </p:cNvPr>
          <p:cNvSpPr/>
          <p:nvPr/>
        </p:nvSpPr>
        <p:spPr>
          <a:xfrm>
            <a:off x="3240000" y="3818279"/>
            <a:ext cx="5522400" cy="504056"/>
          </a:xfrm>
          <a:prstGeom prst="round2Diag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1</a:t>
            </a:r>
            <a:r>
              <a:rPr lang="nl-NL" sz="2400" dirty="0">
                <a:solidFill>
                  <a:srgbClr val="FF0000"/>
                </a:solidFill>
              </a:rPr>
              <a:t>♦</a:t>
            </a:r>
          </a:p>
        </p:txBody>
      </p:sp>
      <p:sp>
        <p:nvSpPr>
          <p:cNvPr id="21" name="Rond diagonale hoek rechthoek 25">
            <a:hlinkClick r:id="rId8" action="ppaction://hlinksldjump"/>
            <a:extLst>
              <a:ext uri="{FF2B5EF4-FFF2-40B4-BE49-F238E27FC236}">
                <a16:creationId xmlns:a16="http://schemas.microsoft.com/office/drawing/2014/main" id="{09976EEB-EA14-4ED2-8E97-92AF6BC94B8A}"/>
              </a:ext>
            </a:extLst>
          </p:cNvPr>
          <p:cNvSpPr/>
          <p:nvPr/>
        </p:nvSpPr>
        <p:spPr>
          <a:xfrm>
            <a:off x="3240000" y="3222000"/>
            <a:ext cx="5522400" cy="504056"/>
          </a:xfrm>
          <a:prstGeom prst="round2Diag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1♣</a:t>
            </a:r>
          </a:p>
        </p:txBody>
      </p:sp>
      <p:sp>
        <p:nvSpPr>
          <p:cNvPr id="22" name="Rond diagonale hoek rechthoek 26">
            <a:hlinkClick r:id="rId8" action="ppaction://hlinksldjump"/>
            <a:extLst>
              <a:ext uri="{FF2B5EF4-FFF2-40B4-BE49-F238E27FC236}">
                <a16:creationId xmlns:a16="http://schemas.microsoft.com/office/drawing/2014/main" id="{8B40CB0F-26DE-4829-986A-9A39FB06E530}"/>
              </a:ext>
            </a:extLst>
          </p:cNvPr>
          <p:cNvSpPr/>
          <p:nvPr/>
        </p:nvSpPr>
        <p:spPr>
          <a:xfrm>
            <a:off x="3226459" y="4414558"/>
            <a:ext cx="5522400" cy="505399"/>
          </a:xfrm>
          <a:prstGeom prst="round2DiagRect">
            <a:avLst>
              <a:gd name="adj1" fmla="val 16667"/>
              <a:gd name="adj2" fmla="val 0"/>
            </a:avLst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1♠</a:t>
            </a:r>
          </a:p>
        </p:txBody>
      </p:sp>
    </p:spTree>
  </p:cSld>
  <p:clrMapOvr>
    <a:masterClrMapping/>
  </p:clrMapOvr>
  <p:transition advClick="0"/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/>
          <p:cNvSpPr/>
          <p:nvPr/>
        </p:nvSpPr>
        <p:spPr>
          <a:xfrm>
            <a:off x="2186700" y="1465495"/>
            <a:ext cx="6552000" cy="576000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Jammer! Dat is niet het goede antwoord.</a:t>
            </a:r>
          </a:p>
        </p:txBody>
      </p:sp>
      <p:sp>
        <p:nvSpPr>
          <p:cNvPr id="10" name="Rond diagonale hoek rechthoek 9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1" name="Rond diagonale hoek rechthoek 10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2" name="Rond diagonale hoek rechthoek 11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sp>
        <p:nvSpPr>
          <p:cNvPr id="13" name="Rond diagonale hoek rechthoek 12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16</a:t>
            </a:r>
          </a:p>
        </p:txBody>
      </p:sp>
      <p:pic>
        <p:nvPicPr>
          <p:cNvPr id="16" name="Afbeelding 15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4" name="Tekstvak 13">
            <a:extLst>
              <a:ext uri="{FF2B5EF4-FFF2-40B4-BE49-F238E27FC236}">
                <a16:creationId xmlns:a16="http://schemas.microsoft.com/office/drawing/2014/main" id="{88E51559-ECE7-409F-A4A9-80F8F9DAB3B6}"/>
              </a:ext>
            </a:extLst>
          </p:cNvPr>
          <p:cNvSpPr txBox="1"/>
          <p:nvPr/>
        </p:nvSpPr>
        <p:spPr>
          <a:xfrm>
            <a:off x="6997694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l-NL" sz="1050" dirty="0"/>
              <a:t>© Bridge Office - Serie 4 - Les 1</a:t>
            </a:r>
          </a:p>
        </p:txBody>
      </p:sp>
      <p:sp>
        <p:nvSpPr>
          <p:cNvPr id="21" name="Tekstvak 20">
            <a:extLst>
              <a:ext uri="{FF2B5EF4-FFF2-40B4-BE49-F238E27FC236}">
                <a16:creationId xmlns:a16="http://schemas.microsoft.com/office/drawing/2014/main" id="{3CBDD773-7879-41B1-B5A2-5E2742BF631C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- Serie 4 - Les 1</a:t>
            </a:r>
          </a:p>
        </p:txBody>
      </p:sp>
      <p:sp>
        <p:nvSpPr>
          <p:cNvPr id="18" name="Tekstvak 17">
            <a:extLst>
              <a:ext uri="{FF2B5EF4-FFF2-40B4-BE49-F238E27FC236}">
                <a16:creationId xmlns:a16="http://schemas.microsoft.com/office/drawing/2014/main" id="{E8145D73-38E0-4663-9D72-04428626A72E}"/>
              </a:ext>
            </a:extLst>
          </p:cNvPr>
          <p:cNvSpPr txBox="1"/>
          <p:nvPr/>
        </p:nvSpPr>
        <p:spPr>
          <a:xfrm>
            <a:off x="3240000" y="3240000"/>
            <a:ext cx="5508000" cy="1938992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sz="2400" dirty="0">
                <a:solidFill>
                  <a:srgbClr val="244D10"/>
                </a:solidFill>
              </a:rPr>
              <a:t>Een 4-kaart ♠, een 4-kaart ♣ en een </a:t>
            </a:r>
            <a:br>
              <a:rPr lang="nl-NL" sz="2400" dirty="0">
                <a:solidFill>
                  <a:srgbClr val="244D10"/>
                </a:solidFill>
              </a:rPr>
            </a:br>
            <a:r>
              <a:rPr lang="nl-NL" sz="2400" dirty="0">
                <a:solidFill>
                  <a:srgbClr val="244D10"/>
                </a:solidFill>
              </a:rPr>
              <a:t>5-kaart </a:t>
            </a:r>
            <a:r>
              <a:rPr lang="nl-NL" sz="2400" dirty="0">
                <a:solidFill>
                  <a:srgbClr val="FF0000"/>
                </a:solidFill>
              </a:rPr>
              <a:t>♦</a:t>
            </a:r>
            <a:r>
              <a:rPr lang="nl-NL" sz="2400" dirty="0">
                <a:solidFill>
                  <a:srgbClr val="244D10"/>
                </a:solidFill>
              </a:rPr>
              <a:t>.</a:t>
            </a:r>
          </a:p>
          <a:p>
            <a:r>
              <a:rPr lang="nl-NL" sz="2400" dirty="0">
                <a:solidFill>
                  <a:srgbClr val="244D10"/>
                </a:solidFill>
              </a:rPr>
              <a:t>Van een 5-kaart en een 4-kaart open wij altijd met de langste. </a:t>
            </a:r>
          </a:p>
          <a:p>
            <a:r>
              <a:rPr lang="nl-NL" sz="2400" dirty="0">
                <a:solidFill>
                  <a:srgbClr val="244D10"/>
                </a:solidFill>
              </a:rPr>
              <a:t>Daarom openen wij met 1</a:t>
            </a:r>
            <a:r>
              <a:rPr lang="nl-NL" sz="2400" dirty="0">
                <a:solidFill>
                  <a:srgbClr val="FF0000"/>
                </a:solidFill>
              </a:rPr>
              <a:t>♦</a:t>
            </a:r>
            <a:r>
              <a:rPr lang="nl-NL" sz="2400" dirty="0">
                <a:solidFill>
                  <a:srgbClr val="244D10"/>
                </a:solidFill>
              </a:rPr>
              <a:t>.</a:t>
            </a:r>
          </a:p>
        </p:txBody>
      </p:sp>
      <p:sp>
        <p:nvSpPr>
          <p:cNvPr id="2" name="Rond diagonale hoek rechthoek 23">
            <a:extLst>
              <a:ext uri="{FF2B5EF4-FFF2-40B4-BE49-F238E27FC236}">
                <a16:creationId xmlns:a16="http://schemas.microsoft.com/office/drawing/2014/main" id="{6CEC5149-430D-5395-EE15-E8D70243BCC7}"/>
              </a:ext>
            </a:extLst>
          </p:cNvPr>
          <p:cNvSpPr/>
          <p:nvPr/>
        </p:nvSpPr>
        <p:spPr>
          <a:xfrm>
            <a:off x="396000" y="2304000"/>
            <a:ext cx="8352000" cy="792000"/>
          </a:xfrm>
          <a:prstGeom prst="round2DiagRect">
            <a:avLst/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400" dirty="0">
                <a:cs typeface="Calibri" panose="020F0502020204030204" pitchFamily="34" charset="0"/>
              </a:rPr>
              <a:t>U mag starten met bieden. </a:t>
            </a:r>
            <a:br>
              <a:rPr lang="nl-NL" sz="2400" dirty="0">
                <a:cs typeface="Calibri" panose="020F0502020204030204" pitchFamily="34" charset="0"/>
              </a:rPr>
            </a:br>
            <a:r>
              <a:rPr lang="nl-NL" sz="2400" dirty="0">
                <a:cs typeface="Calibri" panose="020F0502020204030204" pitchFamily="34" charset="0"/>
              </a:rPr>
              <a:t>Wat gaat u bieden?</a:t>
            </a:r>
          </a:p>
        </p:txBody>
      </p:sp>
      <p:graphicFrame>
        <p:nvGraphicFramePr>
          <p:cNvPr id="3" name="Tabel 2">
            <a:extLst>
              <a:ext uri="{FF2B5EF4-FFF2-40B4-BE49-F238E27FC236}">
                <a16:creationId xmlns:a16="http://schemas.microsoft.com/office/drawing/2014/main" id="{323EED4A-EECA-CC8A-DE40-C612B9EDF93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37750583"/>
              </p:ext>
            </p:extLst>
          </p:nvPr>
        </p:nvGraphicFramePr>
        <p:xfrm>
          <a:off x="396000" y="3240000"/>
          <a:ext cx="2566578" cy="1795552"/>
        </p:xfrm>
        <a:graphic>
          <a:graphicData uri="http://schemas.openxmlformats.org/drawingml/2006/table">
            <a:tbl>
              <a:tblPr firstRow="1" bandRow="1">
                <a:tableStyleId>{0505E3EF-67EA-436B-97B2-0124C06EBD24}</a:tableStyleId>
              </a:tblPr>
              <a:tblGrid>
                <a:gridCol w="371529">
                  <a:extLst>
                    <a:ext uri="{9D8B030D-6E8A-4147-A177-3AD203B41FA5}">
                      <a16:colId xmlns:a16="http://schemas.microsoft.com/office/drawing/2014/main" val="4208127773"/>
                    </a:ext>
                  </a:extLst>
                </a:gridCol>
                <a:gridCol w="2195049">
                  <a:extLst>
                    <a:ext uri="{9D8B030D-6E8A-4147-A177-3AD203B41FA5}">
                      <a16:colId xmlns:a16="http://schemas.microsoft.com/office/drawing/2014/main" val="3814898469"/>
                    </a:ext>
                  </a:extLst>
                </a:gridCol>
              </a:tblGrid>
              <a:tr h="415372"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/>
                        <a:t>♠</a:t>
                      </a:r>
                    </a:p>
                  </a:txBody>
                  <a:tcPr marT="41564" marB="41564"/>
                </a:tc>
                <a:tc>
                  <a:txBody>
                    <a:bodyPr/>
                    <a:lstStyle/>
                    <a:p>
                      <a:r>
                        <a:rPr lang="nl-NL" sz="2400" b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HV87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290467215"/>
                  </a:ext>
                </a:extLst>
              </a:tr>
              <a:tr h="421142"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>
                          <a:solidFill>
                            <a:srgbClr val="FF0000"/>
                          </a:solidFill>
                        </a:rPr>
                        <a:t>♥</a:t>
                      </a:r>
                    </a:p>
                  </a:txBody>
                  <a:tcPr marT="41564" marB="41564"/>
                </a:tc>
                <a:tc>
                  <a:txBody>
                    <a:bodyPr/>
                    <a:lstStyle/>
                    <a:p>
                      <a:r>
                        <a:rPr lang="nl-NL" sz="2400" b="0">
                          <a:solidFill>
                            <a:srgbClr val="C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lang="nl-NL" sz="2400" b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180997622"/>
                  </a:ext>
                </a:extLst>
              </a:tr>
              <a:tr h="421142"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>
                          <a:solidFill>
                            <a:srgbClr val="FF0000"/>
                          </a:solidFill>
                        </a:rPr>
                        <a:t>♦</a:t>
                      </a:r>
                    </a:p>
                  </a:txBody>
                  <a:tcPr marT="41564" marB="41564"/>
                </a:tc>
                <a:tc>
                  <a:txBody>
                    <a:bodyPr/>
                    <a:lstStyle/>
                    <a:p>
                      <a:r>
                        <a:rPr lang="nl-NL" sz="2400" b="0">
                          <a:solidFill>
                            <a:srgbClr val="C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109764</a:t>
                      </a:r>
                      <a:endParaRPr lang="nl-NL" sz="2400" b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905866764"/>
                  </a:ext>
                </a:extLst>
              </a:tr>
              <a:tr h="421142"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/>
                        <a:t>♣</a:t>
                      </a:r>
                    </a:p>
                  </a:txBody>
                  <a:tcPr marT="41564" marB="41564"/>
                </a:tc>
                <a:tc>
                  <a:txBody>
                    <a:bodyPr/>
                    <a:lstStyle/>
                    <a:p>
                      <a:r>
                        <a:rPr lang="nl-NL" sz="2400" b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AH32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75332163"/>
                  </a:ext>
                </a:extLst>
              </a:tr>
            </a:tbl>
          </a:graphicData>
        </a:graphic>
      </p:graphicFrame>
    </p:spTree>
  </p:cSld>
  <p:clrMapOvr>
    <a:masterClrMapping/>
  </p:clrMapOvr>
  <p:transition advClick="0"/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ond diagonale hoek rechthoek 23"/>
          <p:cNvSpPr/>
          <p:nvPr/>
        </p:nvSpPr>
        <p:spPr>
          <a:xfrm>
            <a:off x="396464" y="2304000"/>
            <a:ext cx="8352000" cy="792000"/>
          </a:xfrm>
          <a:prstGeom prst="round2DiagRect">
            <a:avLst>
              <a:gd name="adj1" fmla="val 16667"/>
              <a:gd name="adj2" fmla="val 0"/>
            </a:avLst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400" dirty="0">
                <a:cs typeface="Calibri" panose="020F0502020204030204" pitchFamily="34" charset="0"/>
              </a:rPr>
              <a:t>U mag starten met bieden. </a:t>
            </a:r>
            <a:br>
              <a:rPr lang="nl-NL" sz="2400" dirty="0">
                <a:cs typeface="Calibri" panose="020F0502020204030204" pitchFamily="34" charset="0"/>
              </a:rPr>
            </a:br>
            <a:r>
              <a:rPr lang="nl-NL" sz="2400" dirty="0">
                <a:cs typeface="Calibri" panose="020F0502020204030204" pitchFamily="34" charset="0"/>
              </a:rPr>
              <a:t>Wat gaat u bieden?</a:t>
            </a:r>
          </a:p>
        </p:txBody>
      </p:sp>
      <p:sp>
        <p:nvSpPr>
          <p:cNvPr id="29" name="Rond diagonale hoek rechthoek 28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17</a:t>
            </a:r>
          </a:p>
        </p:txBody>
      </p:sp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3" name="Afbeelding 12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graphicFrame>
        <p:nvGraphicFramePr>
          <p:cNvPr id="22" name="Tabel 2">
            <a:extLst>
              <a:ext uri="{FF2B5EF4-FFF2-40B4-BE49-F238E27FC236}">
                <a16:creationId xmlns:a16="http://schemas.microsoft.com/office/drawing/2014/main" id="{9F345354-54D9-4AAB-A142-FA0CD755335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79759888"/>
              </p:ext>
            </p:extLst>
          </p:nvPr>
        </p:nvGraphicFramePr>
        <p:xfrm>
          <a:off x="396000" y="3240000"/>
          <a:ext cx="2566578" cy="1795552"/>
        </p:xfrm>
        <a:graphic>
          <a:graphicData uri="http://schemas.openxmlformats.org/drawingml/2006/table">
            <a:tbl>
              <a:tblPr firstRow="1" bandRow="1">
                <a:tableStyleId>{0505E3EF-67EA-436B-97B2-0124C06EBD24}</a:tableStyleId>
              </a:tblPr>
              <a:tblGrid>
                <a:gridCol w="371529">
                  <a:extLst>
                    <a:ext uri="{9D8B030D-6E8A-4147-A177-3AD203B41FA5}">
                      <a16:colId xmlns:a16="http://schemas.microsoft.com/office/drawing/2014/main" val="4208127773"/>
                    </a:ext>
                  </a:extLst>
                </a:gridCol>
                <a:gridCol w="2195049">
                  <a:extLst>
                    <a:ext uri="{9D8B030D-6E8A-4147-A177-3AD203B41FA5}">
                      <a16:colId xmlns:a16="http://schemas.microsoft.com/office/drawing/2014/main" val="3814898469"/>
                    </a:ext>
                  </a:extLst>
                </a:gridCol>
              </a:tblGrid>
              <a:tr h="415372"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/>
                        <a:t>♠</a:t>
                      </a:r>
                    </a:p>
                  </a:txBody>
                  <a:tcPr marT="41564" marB="41564"/>
                </a:tc>
                <a:tc>
                  <a:txBody>
                    <a:bodyPr/>
                    <a:lstStyle/>
                    <a:p>
                      <a:r>
                        <a:rPr lang="nl-NL" sz="2400" b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AHV974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290467215"/>
                  </a:ext>
                </a:extLst>
              </a:tr>
              <a:tr h="421142"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>
                          <a:solidFill>
                            <a:srgbClr val="FF0000"/>
                          </a:solidFill>
                        </a:rPr>
                        <a:t>♥</a:t>
                      </a:r>
                    </a:p>
                  </a:txBody>
                  <a:tcPr marT="41564" marB="41564"/>
                </a:tc>
                <a:tc>
                  <a:txBody>
                    <a:bodyPr/>
                    <a:lstStyle/>
                    <a:p>
                      <a:r>
                        <a:rPr lang="nl-NL" sz="2400" b="0">
                          <a:solidFill>
                            <a:srgbClr val="C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</a:t>
                      </a:r>
                      <a:endParaRPr lang="nl-NL" sz="2400" b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180997622"/>
                  </a:ext>
                </a:extLst>
              </a:tr>
              <a:tr h="421142"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>
                          <a:solidFill>
                            <a:srgbClr val="FF0000"/>
                          </a:solidFill>
                        </a:rPr>
                        <a:t>♦</a:t>
                      </a:r>
                    </a:p>
                  </a:txBody>
                  <a:tcPr marT="41564" marB="41564"/>
                </a:tc>
                <a:tc>
                  <a:txBody>
                    <a:bodyPr/>
                    <a:lstStyle/>
                    <a:p>
                      <a:r>
                        <a:rPr lang="nl-NL" sz="2400" b="0">
                          <a:solidFill>
                            <a:srgbClr val="C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H10</a:t>
                      </a:r>
                      <a:endParaRPr lang="nl-NL" sz="2400" b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905866764"/>
                  </a:ext>
                </a:extLst>
              </a:tr>
              <a:tr h="421142"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/>
                        <a:t>♣</a:t>
                      </a:r>
                    </a:p>
                  </a:txBody>
                  <a:tcPr marT="41564" marB="41564"/>
                </a:tc>
                <a:tc>
                  <a:txBody>
                    <a:bodyPr/>
                    <a:lstStyle/>
                    <a:p>
                      <a:r>
                        <a:rPr lang="nl-NL" sz="2400" b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V1086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75332163"/>
                  </a:ext>
                </a:extLst>
              </a:tr>
            </a:tbl>
          </a:graphicData>
        </a:graphic>
      </p:graphicFrame>
      <p:sp>
        <p:nvSpPr>
          <p:cNvPr id="17" name="Tekstvak 16">
            <a:extLst>
              <a:ext uri="{FF2B5EF4-FFF2-40B4-BE49-F238E27FC236}">
                <a16:creationId xmlns:a16="http://schemas.microsoft.com/office/drawing/2014/main" id="{6A1F4F96-2DEB-4874-9995-EEEF4B57DB27}"/>
              </a:ext>
            </a:extLst>
          </p:cNvPr>
          <p:cNvSpPr txBox="1"/>
          <p:nvPr/>
        </p:nvSpPr>
        <p:spPr>
          <a:xfrm>
            <a:off x="6997694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l-NL" sz="1050" dirty="0"/>
              <a:t>© Bridge Office - Serie 4 - Les 1</a:t>
            </a:r>
          </a:p>
        </p:txBody>
      </p:sp>
      <p:sp>
        <p:nvSpPr>
          <p:cNvPr id="18" name="Tekstvak 17">
            <a:extLst>
              <a:ext uri="{FF2B5EF4-FFF2-40B4-BE49-F238E27FC236}">
                <a16:creationId xmlns:a16="http://schemas.microsoft.com/office/drawing/2014/main" id="{F742CBE3-B54C-452B-BDAF-3B6FE2337E86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- Serie 4 - Les 1</a:t>
            </a:r>
          </a:p>
        </p:txBody>
      </p:sp>
      <p:sp>
        <p:nvSpPr>
          <p:cNvPr id="19" name="Rond diagonale hoek rechthoek 24">
            <a:hlinkClick r:id="rId8" action="ppaction://hlinksldjump"/>
            <a:extLst>
              <a:ext uri="{FF2B5EF4-FFF2-40B4-BE49-F238E27FC236}">
                <a16:creationId xmlns:a16="http://schemas.microsoft.com/office/drawing/2014/main" id="{F22657A5-7239-4FD8-990A-AD5C6FDF9AD3}"/>
              </a:ext>
            </a:extLst>
          </p:cNvPr>
          <p:cNvSpPr/>
          <p:nvPr/>
        </p:nvSpPr>
        <p:spPr>
          <a:xfrm>
            <a:off x="3240000" y="3818279"/>
            <a:ext cx="5522400" cy="504056"/>
          </a:xfrm>
          <a:prstGeom prst="round2Diag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1♣</a:t>
            </a:r>
          </a:p>
        </p:txBody>
      </p:sp>
      <p:sp>
        <p:nvSpPr>
          <p:cNvPr id="20" name="Rond diagonale hoek rechthoek 25">
            <a:hlinkClick r:id="rId4" action="ppaction://hlinksldjump"/>
            <a:extLst>
              <a:ext uri="{FF2B5EF4-FFF2-40B4-BE49-F238E27FC236}">
                <a16:creationId xmlns:a16="http://schemas.microsoft.com/office/drawing/2014/main" id="{12E9D97B-2575-4CC5-B533-A7F605735EBD}"/>
              </a:ext>
            </a:extLst>
          </p:cNvPr>
          <p:cNvSpPr/>
          <p:nvPr/>
        </p:nvSpPr>
        <p:spPr>
          <a:xfrm>
            <a:off x="3240000" y="3222000"/>
            <a:ext cx="5522400" cy="504056"/>
          </a:xfrm>
          <a:prstGeom prst="round2Diag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1♠</a:t>
            </a:r>
          </a:p>
        </p:txBody>
      </p:sp>
      <p:sp>
        <p:nvSpPr>
          <p:cNvPr id="21" name="Rond diagonale hoek rechthoek 26">
            <a:hlinkClick r:id="rId8" action="ppaction://hlinksldjump"/>
            <a:extLst>
              <a:ext uri="{FF2B5EF4-FFF2-40B4-BE49-F238E27FC236}">
                <a16:creationId xmlns:a16="http://schemas.microsoft.com/office/drawing/2014/main" id="{7F8E2817-91CB-4502-B1BA-A4382AE81A0D}"/>
              </a:ext>
            </a:extLst>
          </p:cNvPr>
          <p:cNvSpPr/>
          <p:nvPr/>
        </p:nvSpPr>
        <p:spPr>
          <a:xfrm>
            <a:off x="3226459" y="4414558"/>
            <a:ext cx="5522400" cy="505399"/>
          </a:xfrm>
          <a:prstGeom prst="round2DiagRect">
            <a:avLst>
              <a:gd name="adj1" fmla="val 16667"/>
              <a:gd name="adj2" fmla="val 0"/>
            </a:avLst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1SA</a:t>
            </a:r>
          </a:p>
        </p:txBody>
      </p:sp>
    </p:spTree>
  </p:cSld>
  <p:clrMapOvr>
    <a:masterClrMapping/>
  </p:clrMapOvr>
  <p:transition advClick="0"/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/>
          <p:cNvSpPr/>
          <p:nvPr/>
        </p:nvSpPr>
        <p:spPr>
          <a:xfrm>
            <a:off x="2186700" y="1465495"/>
            <a:ext cx="6552000" cy="576000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Jammer! Dat is niet het goede antwoord.</a:t>
            </a:r>
          </a:p>
        </p:txBody>
      </p:sp>
      <p:sp>
        <p:nvSpPr>
          <p:cNvPr id="10" name="Rond diagonale hoek rechthoek 9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1" name="Rond diagonale hoek rechthoek 10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2" name="Rond diagonale hoek rechthoek 11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sp>
        <p:nvSpPr>
          <p:cNvPr id="13" name="Rond diagonale hoek rechthoek 12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17</a:t>
            </a:r>
          </a:p>
        </p:txBody>
      </p:sp>
      <p:pic>
        <p:nvPicPr>
          <p:cNvPr id="14" name="Afbeelding 13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7" name="Tekstvak 16">
            <a:extLst>
              <a:ext uri="{FF2B5EF4-FFF2-40B4-BE49-F238E27FC236}">
                <a16:creationId xmlns:a16="http://schemas.microsoft.com/office/drawing/2014/main" id="{0A5AEFF1-13DA-4983-BD1F-5CF61225FF73}"/>
              </a:ext>
            </a:extLst>
          </p:cNvPr>
          <p:cNvSpPr txBox="1"/>
          <p:nvPr/>
        </p:nvSpPr>
        <p:spPr>
          <a:xfrm>
            <a:off x="6997694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l-NL" sz="1050" dirty="0"/>
              <a:t>© Bridge Office - Serie 4 - Les 1</a:t>
            </a:r>
          </a:p>
        </p:txBody>
      </p:sp>
      <p:sp>
        <p:nvSpPr>
          <p:cNvPr id="21" name="Tekstvak 20">
            <a:extLst>
              <a:ext uri="{FF2B5EF4-FFF2-40B4-BE49-F238E27FC236}">
                <a16:creationId xmlns:a16="http://schemas.microsoft.com/office/drawing/2014/main" id="{69A60F90-3478-43EF-94D1-2FB5324D9C28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- Serie 4 - Les 1</a:t>
            </a:r>
          </a:p>
        </p:txBody>
      </p:sp>
      <p:sp>
        <p:nvSpPr>
          <p:cNvPr id="18" name="Tekstvak 17">
            <a:extLst>
              <a:ext uri="{FF2B5EF4-FFF2-40B4-BE49-F238E27FC236}">
                <a16:creationId xmlns:a16="http://schemas.microsoft.com/office/drawing/2014/main" id="{BB99BB8F-C395-4577-92E9-EBAE2720E38A}"/>
              </a:ext>
            </a:extLst>
          </p:cNvPr>
          <p:cNvSpPr txBox="1"/>
          <p:nvPr/>
        </p:nvSpPr>
        <p:spPr>
          <a:xfrm>
            <a:off x="3240000" y="3240000"/>
            <a:ext cx="5508000" cy="1938992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sz="2400" dirty="0">
                <a:solidFill>
                  <a:srgbClr val="244D10"/>
                </a:solidFill>
              </a:rPr>
              <a:t>Weliswaar 15 punten, maar geen SA verdeling. </a:t>
            </a:r>
          </a:p>
          <a:p>
            <a:r>
              <a:rPr lang="nl-NL" sz="2400" dirty="0">
                <a:solidFill>
                  <a:srgbClr val="244D10"/>
                </a:solidFill>
              </a:rPr>
              <a:t>Van een 4-kaart en een 5-kaart openen wij in de langste kleur. </a:t>
            </a:r>
          </a:p>
          <a:p>
            <a:r>
              <a:rPr lang="nl-NL" sz="2400" dirty="0">
                <a:solidFill>
                  <a:srgbClr val="244D10"/>
                </a:solidFill>
              </a:rPr>
              <a:t>Dus beginnen wij me 1♠.</a:t>
            </a:r>
          </a:p>
        </p:txBody>
      </p:sp>
      <p:sp>
        <p:nvSpPr>
          <p:cNvPr id="2" name="Rond diagonale hoek rechthoek 23">
            <a:extLst>
              <a:ext uri="{FF2B5EF4-FFF2-40B4-BE49-F238E27FC236}">
                <a16:creationId xmlns:a16="http://schemas.microsoft.com/office/drawing/2014/main" id="{58737BA8-80B6-544C-A475-C62F4DC5BE73}"/>
              </a:ext>
            </a:extLst>
          </p:cNvPr>
          <p:cNvSpPr/>
          <p:nvPr/>
        </p:nvSpPr>
        <p:spPr>
          <a:xfrm>
            <a:off x="396464" y="2304000"/>
            <a:ext cx="8352000" cy="792000"/>
          </a:xfrm>
          <a:prstGeom prst="round2DiagRect">
            <a:avLst>
              <a:gd name="adj1" fmla="val 16667"/>
              <a:gd name="adj2" fmla="val 0"/>
            </a:avLst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400" dirty="0">
                <a:cs typeface="Calibri" panose="020F0502020204030204" pitchFamily="34" charset="0"/>
              </a:rPr>
              <a:t>U mag starten met bieden. </a:t>
            </a:r>
            <a:br>
              <a:rPr lang="nl-NL" sz="2400" dirty="0">
                <a:cs typeface="Calibri" panose="020F0502020204030204" pitchFamily="34" charset="0"/>
              </a:rPr>
            </a:br>
            <a:r>
              <a:rPr lang="nl-NL" sz="2400" dirty="0">
                <a:cs typeface="Calibri" panose="020F0502020204030204" pitchFamily="34" charset="0"/>
              </a:rPr>
              <a:t>Wat gaat u bieden?</a:t>
            </a:r>
          </a:p>
        </p:txBody>
      </p:sp>
      <p:graphicFrame>
        <p:nvGraphicFramePr>
          <p:cNvPr id="3" name="Tabel 2">
            <a:extLst>
              <a:ext uri="{FF2B5EF4-FFF2-40B4-BE49-F238E27FC236}">
                <a16:creationId xmlns:a16="http://schemas.microsoft.com/office/drawing/2014/main" id="{1149C58C-6E54-ED37-DE6A-7F9657420E3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92345886"/>
              </p:ext>
            </p:extLst>
          </p:nvPr>
        </p:nvGraphicFramePr>
        <p:xfrm>
          <a:off x="396000" y="3240000"/>
          <a:ext cx="2566578" cy="1795552"/>
        </p:xfrm>
        <a:graphic>
          <a:graphicData uri="http://schemas.openxmlformats.org/drawingml/2006/table">
            <a:tbl>
              <a:tblPr firstRow="1" bandRow="1">
                <a:tableStyleId>{0505E3EF-67EA-436B-97B2-0124C06EBD24}</a:tableStyleId>
              </a:tblPr>
              <a:tblGrid>
                <a:gridCol w="371529">
                  <a:extLst>
                    <a:ext uri="{9D8B030D-6E8A-4147-A177-3AD203B41FA5}">
                      <a16:colId xmlns:a16="http://schemas.microsoft.com/office/drawing/2014/main" val="4208127773"/>
                    </a:ext>
                  </a:extLst>
                </a:gridCol>
                <a:gridCol w="2195049">
                  <a:extLst>
                    <a:ext uri="{9D8B030D-6E8A-4147-A177-3AD203B41FA5}">
                      <a16:colId xmlns:a16="http://schemas.microsoft.com/office/drawing/2014/main" val="3814898469"/>
                    </a:ext>
                  </a:extLst>
                </a:gridCol>
              </a:tblGrid>
              <a:tr h="415372"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/>
                        <a:t>♠</a:t>
                      </a:r>
                    </a:p>
                  </a:txBody>
                  <a:tcPr marT="41564" marB="41564"/>
                </a:tc>
                <a:tc>
                  <a:txBody>
                    <a:bodyPr/>
                    <a:lstStyle/>
                    <a:p>
                      <a:r>
                        <a:rPr lang="nl-NL" sz="2400" b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AHV974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290467215"/>
                  </a:ext>
                </a:extLst>
              </a:tr>
              <a:tr h="421142"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>
                          <a:solidFill>
                            <a:srgbClr val="FF0000"/>
                          </a:solidFill>
                        </a:rPr>
                        <a:t>♥</a:t>
                      </a:r>
                    </a:p>
                  </a:txBody>
                  <a:tcPr marT="41564" marB="41564"/>
                </a:tc>
                <a:tc>
                  <a:txBody>
                    <a:bodyPr/>
                    <a:lstStyle/>
                    <a:p>
                      <a:r>
                        <a:rPr lang="nl-NL" sz="2400" b="0">
                          <a:solidFill>
                            <a:srgbClr val="C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</a:t>
                      </a:r>
                      <a:endParaRPr lang="nl-NL" sz="2400" b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180997622"/>
                  </a:ext>
                </a:extLst>
              </a:tr>
              <a:tr h="421142"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>
                          <a:solidFill>
                            <a:srgbClr val="FF0000"/>
                          </a:solidFill>
                        </a:rPr>
                        <a:t>♦</a:t>
                      </a:r>
                    </a:p>
                  </a:txBody>
                  <a:tcPr marT="41564" marB="41564"/>
                </a:tc>
                <a:tc>
                  <a:txBody>
                    <a:bodyPr/>
                    <a:lstStyle/>
                    <a:p>
                      <a:r>
                        <a:rPr lang="nl-NL" sz="2400" b="0">
                          <a:solidFill>
                            <a:srgbClr val="C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H10</a:t>
                      </a:r>
                      <a:endParaRPr lang="nl-NL" sz="2400" b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905866764"/>
                  </a:ext>
                </a:extLst>
              </a:tr>
              <a:tr h="421142"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/>
                        <a:t>♣</a:t>
                      </a:r>
                    </a:p>
                  </a:txBody>
                  <a:tcPr marT="41564" marB="41564"/>
                </a:tc>
                <a:tc>
                  <a:txBody>
                    <a:bodyPr/>
                    <a:lstStyle/>
                    <a:p>
                      <a:r>
                        <a:rPr lang="nl-NL" sz="2400" b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V1086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75332163"/>
                  </a:ext>
                </a:extLst>
              </a:tr>
            </a:tbl>
          </a:graphicData>
        </a:graphic>
      </p:graphicFrame>
    </p:spTree>
  </p:cSld>
  <p:clrMapOvr>
    <a:masterClrMapping/>
  </p:clrMapOvr>
  <p:transition advClick="0"/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ond diagonale hoek rechthoek 23"/>
          <p:cNvSpPr/>
          <p:nvPr/>
        </p:nvSpPr>
        <p:spPr>
          <a:xfrm>
            <a:off x="396000" y="2304000"/>
            <a:ext cx="8352000" cy="792000"/>
          </a:xfrm>
          <a:prstGeom prst="round2DiagRect">
            <a:avLst/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400">
                <a:cs typeface="Calibri" panose="020F0502020204030204" pitchFamily="34" charset="0"/>
              </a:rPr>
              <a:t>U mag starten met bieden. </a:t>
            </a:r>
            <a:br>
              <a:rPr lang="nl-NL" sz="2400">
                <a:cs typeface="Calibri" panose="020F0502020204030204" pitchFamily="34" charset="0"/>
              </a:rPr>
            </a:br>
            <a:r>
              <a:rPr lang="nl-NL" sz="2400">
                <a:cs typeface="Calibri" panose="020F0502020204030204" pitchFamily="34" charset="0"/>
              </a:rPr>
              <a:t>Wat gaat u bieden?</a:t>
            </a:r>
            <a:endParaRPr lang="nl-NL" sz="2400" dirty="0">
              <a:cs typeface="Calibri" panose="020F0502020204030204" pitchFamily="34" charset="0"/>
            </a:endParaRPr>
          </a:p>
        </p:txBody>
      </p:sp>
      <p:sp>
        <p:nvSpPr>
          <p:cNvPr id="29" name="Rond diagonale hoek rechthoek 28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18</a:t>
            </a:r>
          </a:p>
        </p:txBody>
      </p:sp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4" name="Afbeelding 13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graphicFrame>
        <p:nvGraphicFramePr>
          <p:cNvPr id="25" name="Tabel 2">
            <a:extLst>
              <a:ext uri="{FF2B5EF4-FFF2-40B4-BE49-F238E27FC236}">
                <a16:creationId xmlns:a16="http://schemas.microsoft.com/office/drawing/2014/main" id="{FE31BE77-D1A0-4F5D-9A8C-439158817B9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84195876"/>
              </p:ext>
            </p:extLst>
          </p:nvPr>
        </p:nvGraphicFramePr>
        <p:xfrm>
          <a:off x="396000" y="3240000"/>
          <a:ext cx="2566578" cy="1795552"/>
        </p:xfrm>
        <a:graphic>
          <a:graphicData uri="http://schemas.openxmlformats.org/drawingml/2006/table">
            <a:tbl>
              <a:tblPr firstRow="1" bandRow="1">
                <a:tableStyleId>{0505E3EF-67EA-436B-97B2-0124C06EBD24}</a:tableStyleId>
              </a:tblPr>
              <a:tblGrid>
                <a:gridCol w="371529">
                  <a:extLst>
                    <a:ext uri="{9D8B030D-6E8A-4147-A177-3AD203B41FA5}">
                      <a16:colId xmlns:a16="http://schemas.microsoft.com/office/drawing/2014/main" val="4208127773"/>
                    </a:ext>
                  </a:extLst>
                </a:gridCol>
                <a:gridCol w="2195049">
                  <a:extLst>
                    <a:ext uri="{9D8B030D-6E8A-4147-A177-3AD203B41FA5}">
                      <a16:colId xmlns:a16="http://schemas.microsoft.com/office/drawing/2014/main" val="3814898469"/>
                    </a:ext>
                  </a:extLst>
                </a:gridCol>
              </a:tblGrid>
              <a:tr h="415372"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/>
                        <a:t>♠</a:t>
                      </a:r>
                    </a:p>
                  </a:txBody>
                  <a:tcPr marT="41564" marB="41564"/>
                </a:tc>
                <a:tc>
                  <a:txBody>
                    <a:bodyPr/>
                    <a:lstStyle/>
                    <a:p>
                      <a:r>
                        <a:rPr lang="nl-NL" sz="2400" b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H76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290467215"/>
                  </a:ext>
                </a:extLst>
              </a:tr>
              <a:tr h="421142"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>
                          <a:solidFill>
                            <a:srgbClr val="FF0000"/>
                          </a:solidFill>
                        </a:rPr>
                        <a:t>♥</a:t>
                      </a:r>
                    </a:p>
                  </a:txBody>
                  <a:tcPr marT="41564" marB="41564"/>
                </a:tc>
                <a:tc>
                  <a:txBody>
                    <a:bodyPr/>
                    <a:lstStyle/>
                    <a:p>
                      <a:r>
                        <a:rPr lang="nl-NL" sz="2400" b="0">
                          <a:solidFill>
                            <a:srgbClr val="C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V3</a:t>
                      </a:r>
                      <a:endParaRPr lang="nl-NL" sz="2400" b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180997622"/>
                  </a:ext>
                </a:extLst>
              </a:tr>
              <a:tr h="421142"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>
                          <a:solidFill>
                            <a:srgbClr val="FF0000"/>
                          </a:solidFill>
                        </a:rPr>
                        <a:t>♦</a:t>
                      </a:r>
                    </a:p>
                  </a:txBody>
                  <a:tcPr marT="41564" marB="41564"/>
                </a:tc>
                <a:tc>
                  <a:txBody>
                    <a:bodyPr/>
                    <a:lstStyle/>
                    <a:p>
                      <a:r>
                        <a:rPr lang="nl-NL" sz="2400" b="0">
                          <a:solidFill>
                            <a:srgbClr val="C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A986</a:t>
                      </a:r>
                      <a:endParaRPr lang="nl-NL" sz="2400" b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905866764"/>
                  </a:ext>
                </a:extLst>
              </a:tr>
              <a:tr h="421142"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/>
                        <a:t>♣</a:t>
                      </a:r>
                    </a:p>
                  </a:txBody>
                  <a:tcPr marT="41564" marB="41564"/>
                </a:tc>
                <a:tc>
                  <a:txBody>
                    <a:bodyPr/>
                    <a:lstStyle/>
                    <a:p>
                      <a:r>
                        <a:rPr lang="nl-NL" sz="2400" b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VB65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75332163"/>
                  </a:ext>
                </a:extLst>
              </a:tr>
            </a:tbl>
          </a:graphicData>
        </a:graphic>
      </p:graphicFrame>
      <p:sp>
        <p:nvSpPr>
          <p:cNvPr id="15" name="Tekstvak 14">
            <a:extLst>
              <a:ext uri="{FF2B5EF4-FFF2-40B4-BE49-F238E27FC236}">
                <a16:creationId xmlns:a16="http://schemas.microsoft.com/office/drawing/2014/main" id="{08BD3B39-4828-4984-977B-C3B2D30DF2EA}"/>
              </a:ext>
            </a:extLst>
          </p:cNvPr>
          <p:cNvSpPr txBox="1"/>
          <p:nvPr/>
        </p:nvSpPr>
        <p:spPr>
          <a:xfrm>
            <a:off x="6997694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l-NL" sz="1050" dirty="0"/>
              <a:t>© Bridge Office - Serie 4 - Les 1</a:t>
            </a:r>
          </a:p>
        </p:txBody>
      </p:sp>
      <p:sp>
        <p:nvSpPr>
          <p:cNvPr id="20" name="Tekstvak 19">
            <a:extLst>
              <a:ext uri="{FF2B5EF4-FFF2-40B4-BE49-F238E27FC236}">
                <a16:creationId xmlns:a16="http://schemas.microsoft.com/office/drawing/2014/main" id="{82E8A922-9FB3-41F3-9740-D94EA4E90617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- Serie 4 - Les 1</a:t>
            </a:r>
          </a:p>
        </p:txBody>
      </p:sp>
      <p:sp>
        <p:nvSpPr>
          <p:cNvPr id="18" name="Rond diagonale hoek rechthoek 24">
            <a:hlinkClick r:id="rId8" action="ppaction://hlinksldjump"/>
            <a:extLst>
              <a:ext uri="{FF2B5EF4-FFF2-40B4-BE49-F238E27FC236}">
                <a16:creationId xmlns:a16="http://schemas.microsoft.com/office/drawing/2014/main" id="{396157F8-B9A4-421A-8E61-C4F612CFE9C8}"/>
              </a:ext>
            </a:extLst>
          </p:cNvPr>
          <p:cNvSpPr/>
          <p:nvPr/>
        </p:nvSpPr>
        <p:spPr>
          <a:xfrm>
            <a:off x="3240000" y="3818279"/>
            <a:ext cx="5522400" cy="504056"/>
          </a:xfrm>
          <a:prstGeom prst="round2Diag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1</a:t>
            </a:r>
            <a:r>
              <a:rPr lang="nl-NL" sz="2400" dirty="0">
                <a:solidFill>
                  <a:srgbClr val="FF0000"/>
                </a:solidFill>
              </a:rPr>
              <a:t>♦</a:t>
            </a:r>
          </a:p>
        </p:txBody>
      </p:sp>
      <p:sp>
        <p:nvSpPr>
          <p:cNvPr id="19" name="Rond diagonale hoek rechthoek 25">
            <a:hlinkClick r:id="rId8" action="ppaction://hlinksldjump"/>
            <a:extLst>
              <a:ext uri="{FF2B5EF4-FFF2-40B4-BE49-F238E27FC236}">
                <a16:creationId xmlns:a16="http://schemas.microsoft.com/office/drawing/2014/main" id="{B195D20B-ABD0-4B88-8F2D-62A1B9BA70A3}"/>
              </a:ext>
            </a:extLst>
          </p:cNvPr>
          <p:cNvSpPr/>
          <p:nvPr/>
        </p:nvSpPr>
        <p:spPr>
          <a:xfrm>
            <a:off x="3240000" y="3222000"/>
            <a:ext cx="5522400" cy="504056"/>
          </a:xfrm>
          <a:prstGeom prst="round2Diag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1SA</a:t>
            </a:r>
          </a:p>
        </p:txBody>
      </p:sp>
      <p:sp>
        <p:nvSpPr>
          <p:cNvPr id="21" name="Rond diagonale hoek rechthoek 26">
            <a:hlinkClick r:id="rId4" action="ppaction://hlinksldjump"/>
            <a:extLst>
              <a:ext uri="{FF2B5EF4-FFF2-40B4-BE49-F238E27FC236}">
                <a16:creationId xmlns:a16="http://schemas.microsoft.com/office/drawing/2014/main" id="{86C84CCA-839F-41B4-BAC2-2047768A878D}"/>
              </a:ext>
            </a:extLst>
          </p:cNvPr>
          <p:cNvSpPr/>
          <p:nvPr/>
        </p:nvSpPr>
        <p:spPr>
          <a:xfrm>
            <a:off x="3226459" y="4414558"/>
            <a:ext cx="5522400" cy="505399"/>
          </a:xfrm>
          <a:prstGeom prst="round2DiagRect">
            <a:avLst>
              <a:gd name="adj1" fmla="val 16667"/>
              <a:gd name="adj2" fmla="val 0"/>
            </a:avLst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1♣</a:t>
            </a:r>
          </a:p>
        </p:txBody>
      </p:sp>
    </p:spTree>
  </p:cSld>
  <p:clrMapOvr>
    <a:masterClrMapping/>
  </p:clrMapOvr>
  <p:transition advClick="0"/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/>
          <p:cNvSpPr/>
          <p:nvPr/>
        </p:nvSpPr>
        <p:spPr>
          <a:xfrm>
            <a:off x="2186700" y="1465495"/>
            <a:ext cx="6552000" cy="576000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Jammer! Dat is niet het goede antwoord.</a:t>
            </a:r>
          </a:p>
        </p:txBody>
      </p:sp>
      <p:sp>
        <p:nvSpPr>
          <p:cNvPr id="10" name="Rond diagonale hoek rechthoek 9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1" name="Rond diagonale hoek rechthoek 10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2" name="Rond diagonale hoek rechthoek 11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sp>
        <p:nvSpPr>
          <p:cNvPr id="13" name="Rond diagonale hoek rechthoek 12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18</a:t>
            </a:r>
          </a:p>
        </p:txBody>
      </p:sp>
      <p:pic>
        <p:nvPicPr>
          <p:cNvPr id="14" name="Afbeelding 13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20" name="Tekstvak 19">
            <a:extLst>
              <a:ext uri="{FF2B5EF4-FFF2-40B4-BE49-F238E27FC236}">
                <a16:creationId xmlns:a16="http://schemas.microsoft.com/office/drawing/2014/main" id="{30C73698-A32B-43A5-BA57-43DD7CCC6399}"/>
              </a:ext>
            </a:extLst>
          </p:cNvPr>
          <p:cNvSpPr txBox="1"/>
          <p:nvPr/>
        </p:nvSpPr>
        <p:spPr>
          <a:xfrm>
            <a:off x="6997694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l-NL" sz="1050" dirty="0"/>
              <a:t>© Bridge Office - Serie 4 - Les 1</a:t>
            </a:r>
          </a:p>
        </p:txBody>
      </p:sp>
      <p:sp>
        <p:nvSpPr>
          <p:cNvPr id="21" name="Tekstvak 20">
            <a:extLst>
              <a:ext uri="{FF2B5EF4-FFF2-40B4-BE49-F238E27FC236}">
                <a16:creationId xmlns:a16="http://schemas.microsoft.com/office/drawing/2014/main" id="{E6573798-2D48-4885-92F4-80B14F0BCE38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- Serie 4 - Les 1</a:t>
            </a:r>
          </a:p>
        </p:txBody>
      </p:sp>
      <p:sp>
        <p:nvSpPr>
          <p:cNvPr id="15" name="Tekstvak 14">
            <a:extLst>
              <a:ext uri="{FF2B5EF4-FFF2-40B4-BE49-F238E27FC236}">
                <a16:creationId xmlns:a16="http://schemas.microsoft.com/office/drawing/2014/main" id="{CFD3547B-BB44-4D46-ABD2-FACEF90100E6}"/>
              </a:ext>
            </a:extLst>
          </p:cNvPr>
          <p:cNvSpPr txBox="1"/>
          <p:nvPr/>
        </p:nvSpPr>
        <p:spPr>
          <a:xfrm>
            <a:off x="3240000" y="3240000"/>
            <a:ext cx="5508000" cy="156966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sz="2400" dirty="0">
                <a:solidFill>
                  <a:srgbClr val="244D10"/>
                </a:solidFill>
              </a:rPr>
              <a:t>Te weinig punten om 1 Sans Atout te openen. En van twee 4-kaarten open wij altijd met de laagste.</a:t>
            </a:r>
          </a:p>
          <a:p>
            <a:r>
              <a:rPr lang="nl-NL" sz="2400" dirty="0">
                <a:solidFill>
                  <a:srgbClr val="244D10"/>
                </a:solidFill>
              </a:rPr>
              <a:t>Met deze hand beginnen wij dus met 1♣.</a:t>
            </a:r>
          </a:p>
        </p:txBody>
      </p:sp>
      <p:sp>
        <p:nvSpPr>
          <p:cNvPr id="2" name="Rond diagonale hoek rechthoek 23">
            <a:extLst>
              <a:ext uri="{FF2B5EF4-FFF2-40B4-BE49-F238E27FC236}">
                <a16:creationId xmlns:a16="http://schemas.microsoft.com/office/drawing/2014/main" id="{3E67FF47-D379-4335-97A7-DC520A3BF7FE}"/>
              </a:ext>
            </a:extLst>
          </p:cNvPr>
          <p:cNvSpPr/>
          <p:nvPr/>
        </p:nvSpPr>
        <p:spPr>
          <a:xfrm>
            <a:off x="396000" y="2304000"/>
            <a:ext cx="8352000" cy="792000"/>
          </a:xfrm>
          <a:prstGeom prst="round2DiagRect">
            <a:avLst/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400">
                <a:cs typeface="Calibri" panose="020F0502020204030204" pitchFamily="34" charset="0"/>
              </a:rPr>
              <a:t>U mag starten met bieden. </a:t>
            </a:r>
            <a:br>
              <a:rPr lang="nl-NL" sz="2400">
                <a:cs typeface="Calibri" panose="020F0502020204030204" pitchFamily="34" charset="0"/>
              </a:rPr>
            </a:br>
            <a:r>
              <a:rPr lang="nl-NL" sz="2400">
                <a:cs typeface="Calibri" panose="020F0502020204030204" pitchFamily="34" charset="0"/>
              </a:rPr>
              <a:t>Wat gaat u bieden?</a:t>
            </a:r>
            <a:endParaRPr lang="nl-NL" sz="2400" dirty="0">
              <a:cs typeface="Calibri" panose="020F0502020204030204" pitchFamily="34" charset="0"/>
            </a:endParaRPr>
          </a:p>
        </p:txBody>
      </p:sp>
      <p:graphicFrame>
        <p:nvGraphicFramePr>
          <p:cNvPr id="3" name="Tabel 2">
            <a:extLst>
              <a:ext uri="{FF2B5EF4-FFF2-40B4-BE49-F238E27FC236}">
                <a16:creationId xmlns:a16="http://schemas.microsoft.com/office/drawing/2014/main" id="{51103866-55C2-FEB1-5DE8-4AC926AD89B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00636987"/>
              </p:ext>
            </p:extLst>
          </p:nvPr>
        </p:nvGraphicFramePr>
        <p:xfrm>
          <a:off x="396000" y="3240000"/>
          <a:ext cx="2566578" cy="1795552"/>
        </p:xfrm>
        <a:graphic>
          <a:graphicData uri="http://schemas.openxmlformats.org/drawingml/2006/table">
            <a:tbl>
              <a:tblPr firstRow="1" bandRow="1">
                <a:tableStyleId>{0505E3EF-67EA-436B-97B2-0124C06EBD24}</a:tableStyleId>
              </a:tblPr>
              <a:tblGrid>
                <a:gridCol w="371529">
                  <a:extLst>
                    <a:ext uri="{9D8B030D-6E8A-4147-A177-3AD203B41FA5}">
                      <a16:colId xmlns:a16="http://schemas.microsoft.com/office/drawing/2014/main" val="4208127773"/>
                    </a:ext>
                  </a:extLst>
                </a:gridCol>
                <a:gridCol w="2195049">
                  <a:extLst>
                    <a:ext uri="{9D8B030D-6E8A-4147-A177-3AD203B41FA5}">
                      <a16:colId xmlns:a16="http://schemas.microsoft.com/office/drawing/2014/main" val="3814898469"/>
                    </a:ext>
                  </a:extLst>
                </a:gridCol>
              </a:tblGrid>
              <a:tr h="415372"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/>
                        <a:t>♠</a:t>
                      </a:r>
                    </a:p>
                  </a:txBody>
                  <a:tcPr marT="41564" marB="41564"/>
                </a:tc>
                <a:tc>
                  <a:txBody>
                    <a:bodyPr/>
                    <a:lstStyle/>
                    <a:p>
                      <a:r>
                        <a:rPr lang="nl-NL" sz="2400" b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H76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290467215"/>
                  </a:ext>
                </a:extLst>
              </a:tr>
              <a:tr h="421142"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>
                          <a:solidFill>
                            <a:srgbClr val="FF0000"/>
                          </a:solidFill>
                        </a:rPr>
                        <a:t>♥</a:t>
                      </a:r>
                    </a:p>
                  </a:txBody>
                  <a:tcPr marT="41564" marB="41564"/>
                </a:tc>
                <a:tc>
                  <a:txBody>
                    <a:bodyPr/>
                    <a:lstStyle/>
                    <a:p>
                      <a:r>
                        <a:rPr lang="nl-NL" sz="2400" b="0">
                          <a:solidFill>
                            <a:srgbClr val="C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V3</a:t>
                      </a:r>
                      <a:endParaRPr lang="nl-NL" sz="2400" b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180997622"/>
                  </a:ext>
                </a:extLst>
              </a:tr>
              <a:tr h="421142"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>
                          <a:solidFill>
                            <a:srgbClr val="FF0000"/>
                          </a:solidFill>
                        </a:rPr>
                        <a:t>♦</a:t>
                      </a:r>
                    </a:p>
                  </a:txBody>
                  <a:tcPr marT="41564" marB="41564"/>
                </a:tc>
                <a:tc>
                  <a:txBody>
                    <a:bodyPr/>
                    <a:lstStyle/>
                    <a:p>
                      <a:r>
                        <a:rPr lang="nl-NL" sz="2400" b="0">
                          <a:solidFill>
                            <a:srgbClr val="C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A986</a:t>
                      </a:r>
                      <a:endParaRPr lang="nl-NL" sz="2400" b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905866764"/>
                  </a:ext>
                </a:extLst>
              </a:tr>
              <a:tr h="421142"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/>
                        <a:t>♣</a:t>
                      </a:r>
                    </a:p>
                  </a:txBody>
                  <a:tcPr marT="41564" marB="41564"/>
                </a:tc>
                <a:tc>
                  <a:txBody>
                    <a:bodyPr/>
                    <a:lstStyle/>
                    <a:p>
                      <a:r>
                        <a:rPr lang="nl-NL" sz="2400" b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VB65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75332163"/>
                  </a:ext>
                </a:extLst>
              </a:tr>
            </a:tbl>
          </a:graphicData>
        </a:graphic>
      </p:graphicFrame>
    </p:spTree>
  </p:cSld>
  <p:clrMapOvr>
    <a:masterClrMapping/>
  </p:clrMapOvr>
  <p:transition advClick="0"/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ond diagonale hoek rechthoek 23"/>
          <p:cNvSpPr/>
          <p:nvPr/>
        </p:nvSpPr>
        <p:spPr>
          <a:xfrm>
            <a:off x="396000" y="2304000"/>
            <a:ext cx="8352000" cy="792000"/>
          </a:xfrm>
          <a:prstGeom prst="round2DiagRect">
            <a:avLst/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400">
                <a:cs typeface="Calibri" panose="020F0502020204030204" pitchFamily="34" charset="0"/>
              </a:rPr>
              <a:t>U mag starten met bieden. </a:t>
            </a:r>
            <a:br>
              <a:rPr lang="nl-NL" sz="2400">
                <a:cs typeface="Calibri" panose="020F0502020204030204" pitchFamily="34" charset="0"/>
              </a:rPr>
            </a:br>
            <a:r>
              <a:rPr lang="nl-NL" sz="2400">
                <a:cs typeface="Calibri" panose="020F0502020204030204" pitchFamily="34" charset="0"/>
              </a:rPr>
              <a:t>Wat gaat u bieden?</a:t>
            </a:r>
            <a:endParaRPr lang="nl-NL" sz="2400" dirty="0">
              <a:cs typeface="Calibri" panose="020F0502020204030204" pitchFamily="34" charset="0"/>
            </a:endParaRPr>
          </a:p>
        </p:txBody>
      </p:sp>
      <p:sp>
        <p:nvSpPr>
          <p:cNvPr id="29" name="Rond diagonale hoek rechthoek 28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19</a:t>
            </a:r>
          </a:p>
        </p:txBody>
      </p:sp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5" name="Afbeelding 14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graphicFrame>
        <p:nvGraphicFramePr>
          <p:cNvPr id="22" name="Tabel 2">
            <a:extLst>
              <a:ext uri="{FF2B5EF4-FFF2-40B4-BE49-F238E27FC236}">
                <a16:creationId xmlns:a16="http://schemas.microsoft.com/office/drawing/2014/main" id="{423278AF-FE2F-4DD3-A761-BD4161D8873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68544827"/>
              </p:ext>
            </p:extLst>
          </p:nvPr>
        </p:nvGraphicFramePr>
        <p:xfrm>
          <a:off x="396000" y="3240000"/>
          <a:ext cx="2566578" cy="1795552"/>
        </p:xfrm>
        <a:graphic>
          <a:graphicData uri="http://schemas.openxmlformats.org/drawingml/2006/table">
            <a:tbl>
              <a:tblPr firstRow="1" bandRow="1">
                <a:tableStyleId>{0505E3EF-67EA-436B-97B2-0124C06EBD24}</a:tableStyleId>
              </a:tblPr>
              <a:tblGrid>
                <a:gridCol w="371529">
                  <a:extLst>
                    <a:ext uri="{9D8B030D-6E8A-4147-A177-3AD203B41FA5}">
                      <a16:colId xmlns:a16="http://schemas.microsoft.com/office/drawing/2014/main" val="4208127773"/>
                    </a:ext>
                  </a:extLst>
                </a:gridCol>
                <a:gridCol w="2195049">
                  <a:extLst>
                    <a:ext uri="{9D8B030D-6E8A-4147-A177-3AD203B41FA5}">
                      <a16:colId xmlns:a16="http://schemas.microsoft.com/office/drawing/2014/main" val="3814898469"/>
                    </a:ext>
                  </a:extLst>
                </a:gridCol>
              </a:tblGrid>
              <a:tr h="415372"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/>
                        <a:t>♠</a:t>
                      </a:r>
                    </a:p>
                  </a:txBody>
                  <a:tcPr marT="41564" marB="41564"/>
                </a:tc>
                <a:tc>
                  <a:txBody>
                    <a:bodyPr/>
                    <a:lstStyle/>
                    <a:p>
                      <a:r>
                        <a:rPr lang="nl-NL" sz="2400" b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AB86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290467215"/>
                  </a:ext>
                </a:extLst>
              </a:tr>
              <a:tr h="421142"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>
                          <a:solidFill>
                            <a:srgbClr val="FF0000"/>
                          </a:solidFill>
                        </a:rPr>
                        <a:t>♥</a:t>
                      </a:r>
                    </a:p>
                  </a:txBody>
                  <a:tcPr marT="41564" marB="41564"/>
                </a:tc>
                <a:tc>
                  <a:txBody>
                    <a:bodyPr/>
                    <a:lstStyle/>
                    <a:p>
                      <a:r>
                        <a:rPr lang="nl-NL" sz="2400" b="0">
                          <a:solidFill>
                            <a:srgbClr val="C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B82</a:t>
                      </a:r>
                      <a:endParaRPr lang="nl-NL" sz="2400" b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180997622"/>
                  </a:ext>
                </a:extLst>
              </a:tr>
              <a:tr h="421142"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>
                          <a:solidFill>
                            <a:srgbClr val="FF0000"/>
                          </a:solidFill>
                        </a:rPr>
                        <a:t>♦</a:t>
                      </a:r>
                    </a:p>
                  </a:txBody>
                  <a:tcPr marT="41564" marB="41564"/>
                </a:tc>
                <a:tc>
                  <a:txBody>
                    <a:bodyPr/>
                    <a:lstStyle/>
                    <a:p>
                      <a:r>
                        <a:rPr lang="nl-NL" sz="2400" b="0">
                          <a:solidFill>
                            <a:srgbClr val="C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AV</a:t>
                      </a:r>
                      <a:endParaRPr lang="nl-NL" sz="2400" b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905866764"/>
                  </a:ext>
                </a:extLst>
              </a:tr>
              <a:tr h="421142"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/>
                        <a:t>♣</a:t>
                      </a:r>
                    </a:p>
                  </a:txBody>
                  <a:tcPr marT="41564" marB="41564"/>
                </a:tc>
                <a:tc>
                  <a:txBody>
                    <a:bodyPr/>
                    <a:lstStyle/>
                    <a:p>
                      <a:r>
                        <a:rPr lang="nl-NL" sz="2400" b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AH82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75332163"/>
                  </a:ext>
                </a:extLst>
              </a:tr>
            </a:tbl>
          </a:graphicData>
        </a:graphic>
      </p:graphicFrame>
      <p:sp>
        <p:nvSpPr>
          <p:cNvPr id="19" name="Tekstvak 18">
            <a:extLst>
              <a:ext uri="{FF2B5EF4-FFF2-40B4-BE49-F238E27FC236}">
                <a16:creationId xmlns:a16="http://schemas.microsoft.com/office/drawing/2014/main" id="{0D29827B-4822-4134-959F-D552E8C1E46A}"/>
              </a:ext>
            </a:extLst>
          </p:cNvPr>
          <p:cNvSpPr txBox="1"/>
          <p:nvPr/>
        </p:nvSpPr>
        <p:spPr>
          <a:xfrm>
            <a:off x="6997694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l-NL" sz="1050" dirty="0"/>
              <a:t>© Bridge Office - Serie 4 - Les 1</a:t>
            </a:r>
          </a:p>
        </p:txBody>
      </p:sp>
      <p:sp>
        <p:nvSpPr>
          <p:cNvPr id="20" name="Tekstvak 19">
            <a:extLst>
              <a:ext uri="{FF2B5EF4-FFF2-40B4-BE49-F238E27FC236}">
                <a16:creationId xmlns:a16="http://schemas.microsoft.com/office/drawing/2014/main" id="{8924AB37-C523-4A5C-90FE-378647277464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- Serie 4 - Les 1</a:t>
            </a:r>
          </a:p>
        </p:txBody>
      </p:sp>
      <p:sp>
        <p:nvSpPr>
          <p:cNvPr id="14" name="Rond diagonale hoek rechthoek 24">
            <a:hlinkClick r:id="rId8" action="ppaction://hlinksldjump"/>
            <a:extLst>
              <a:ext uri="{FF2B5EF4-FFF2-40B4-BE49-F238E27FC236}">
                <a16:creationId xmlns:a16="http://schemas.microsoft.com/office/drawing/2014/main" id="{0B757420-F469-4D7B-9C20-6CF0FBED4FED}"/>
              </a:ext>
            </a:extLst>
          </p:cNvPr>
          <p:cNvSpPr/>
          <p:nvPr/>
        </p:nvSpPr>
        <p:spPr>
          <a:xfrm>
            <a:off x="3240000" y="3818279"/>
            <a:ext cx="5522400" cy="504056"/>
          </a:xfrm>
          <a:prstGeom prst="round2Diag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1♠</a:t>
            </a:r>
          </a:p>
        </p:txBody>
      </p:sp>
      <p:sp>
        <p:nvSpPr>
          <p:cNvPr id="21" name="Rond diagonale hoek rechthoek 25">
            <a:hlinkClick r:id="rId4" action="ppaction://hlinksldjump"/>
            <a:extLst>
              <a:ext uri="{FF2B5EF4-FFF2-40B4-BE49-F238E27FC236}">
                <a16:creationId xmlns:a16="http://schemas.microsoft.com/office/drawing/2014/main" id="{02B77210-634C-48F0-8BD3-10D72BDE0085}"/>
              </a:ext>
            </a:extLst>
          </p:cNvPr>
          <p:cNvSpPr/>
          <p:nvPr/>
        </p:nvSpPr>
        <p:spPr>
          <a:xfrm>
            <a:off x="3240000" y="3222000"/>
            <a:ext cx="5522400" cy="504056"/>
          </a:xfrm>
          <a:prstGeom prst="round2Diag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1♣</a:t>
            </a:r>
          </a:p>
        </p:txBody>
      </p:sp>
      <p:sp>
        <p:nvSpPr>
          <p:cNvPr id="23" name="Rond diagonale hoek rechthoek 26">
            <a:hlinkClick r:id="rId8" action="ppaction://hlinksldjump"/>
            <a:extLst>
              <a:ext uri="{FF2B5EF4-FFF2-40B4-BE49-F238E27FC236}">
                <a16:creationId xmlns:a16="http://schemas.microsoft.com/office/drawing/2014/main" id="{D4FE6071-3CBE-4BC6-B398-ADECAD4F3B57}"/>
              </a:ext>
            </a:extLst>
          </p:cNvPr>
          <p:cNvSpPr/>
          <p:nvPr/>
        </p:nvSpPr>
        <p:spPr>
          <a:xfrm>
            <a:off x="3226459" y="4414558"/>
            <a:ext cx="5522400" cy="505399"/>
          </a:xfrm>
          <a:prstGeom prst="round2DiagRect">
            <a:avLst>
              <a:gd name="adj1" fmla="val 16667"/>
              <a:gd name="adj2" fmla="val 0"/>
            </a:avLst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1SA</a:t>
            </a:r>
          </a:p>
        </p:txBody>
      </p:sp>
    </p:spTree>
  </p:cSld>
  <p:clrMapOvr>
    <a:masterClrMapping/>
  </p:clrMapOvr>
  <p:transition advClick="0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/>
          <p:cNvSpPr/>
          <p:nvPr/>
        </p:nvSpPr>
        <p:spPr>
          <a:xfrm>
            <a:off x="2195736" y="1465495"/>
            <a:ext cx="6552728" cy="576000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Jammer! Dat is niet het goede antwoord.</a:t>
            </a:r>
          </a:p>
        </p:txBody>
      </p:sp>
      <p:sp>
        <p:nvSpPr>
          <p:cNvPr id="10" name="Rond diagonale hoek rechthoek 9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1" name="Rond diagonale hoek rechthoek 10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2" name="Rond diagonale hoek rechthoek 11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sp>
        <p:nvSpPr>
          <p:cNvPr id="14" name="Rond diagonale hoek rechthoek 13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1</a:t>
            </a:r>
          </a:p>
        </p:txBody>
      </p:sp>
      <p:pic>
        <p:nvPicPr>
          <p:cNvPr id="13" name="Afbeelding 12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5" name="Tekstvak 14">
            <a:extLst>
              <a:ext uri="{FF2B5EF4-FFF2-40B4-BE49-F238E27FC236}">
                <a16:creationId xmlns:a16="http://schemas.microsoft.com/office/drawing/2014/main" id="{3BD7CF3C-E4F7-4808-91C9-FDD52BEF3F6C}"/>
              </a:ext>
            </a:extLst>
          </p:cNvPr>
          <p:cNvSpPr txBox="1"/>
          <p:nvPr/>
        </p:nvSpPr>
        <p:spPr>
          <a:xfrm>
            <a:off x="3240000" y="3240000"/>
            <a:ext cx="5508000" cy="156966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sz="2400" dirty="0">
                <a:solidFill>
                  <a:srgbClr val="244D10"/>
                </a:solidFill>
              </a:rPr>
              <a:t>U heeft wel 16 punten, maar geen SA verdeling.  Daarom valt 1 SA af.</a:t>
            </a:r>
          </a:p>
          <a:p>
            <a:r>
              <a:rPr lang="nl-NL" sz="2400" dirty="0">
                <a:solidFill>
                  <a:srgbClr val="244D10"/>
                </a:solidFill>
              </a:rPr>
              <a:t>En van twee 5-kaarten openen wij met de hoogste. Ik open dus met 1 </a:t>
            </a:r>
            <a:r>
              <a:rPr lang="nl-NL" sz="2400" dirty="0">
                <a:solidFill>
                  <a:srgbClr val="FF0000"/>
                </a:solidFill>
              </a:rPr>
              <a:t>♥</a:t>
            </a:r>
            <a:r>
              <a:rPr lang="nl-NL" sz="2400" dirty="0">
                <a:solidFill>
                  <a:srgbClr val="244D10"/>
                </a:solidFill>
              </a:rPr>
              <a:t>.</a:t>
            </a:r>
          </a:p>
        </p:txBody>
      </p:sp>
      <p:sp>
        <p:nvSpPr>
          <p:cNvPr id="22" name="Tekstvak 21">
            <a:extLst>
              <a:ext uri="{FF2B5EF4-FFF2-40B4-BE49-F238E27FC236}">
                <a16:creationId xmlns:a16="http://schemas.microsoft.com/office/drawing/2014/main" id="{936A6491-AFFE-42AB-8D3D-17ADD60F72F5}"/>
              </a:ext>
            </a:extLst>
          </p:cNvPr>
          <p:cNvSpPr txBox="1"/>
          <p:nvPr/>
        </p:nvSpPr>
        <p:spPr>
          <a:xfrm>
            <a:off x="6997694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l-NL" sz="1050" dirty="0"/>
              <a:t>© Bridge Office - Serie 4 - Les 1</a:t>
            </a:r>
          </a:p>
        </p:txBody>
      </p:sp>
      <p:sp>
        <p:nvSpPr>
          <p:cNvPr id="23" name="Tekstvak 22">
            <a:extLst>
              <a:ext uri="{FF2B5EF4-FFF2-40B4-BE49-F238E27FC236}">
                <a16:creationId xmlns:a16="http://schemas.microsoft.com/office/drawing/2014/main" id="{AC401EA8-44D1-4F9A-9A1B-16250079C167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- Serie 4 - Les 1</a:t>
            </a:r>
          </a:p>
        </p:txBody>
      </p:sp>
      <p:sp>
        <p:nvSpPr>
          <p:cNvPr id="2" name="Rond diagonale hoek rechthoek 15">
            <a:extLst>
              <a:ext uri="{FF2B5EF4-FFF2-40B4-BE49-F238E27FC236}">
                <a16:creationId xmlns:a16="http://schemas.microsoft.com/office/drawing/2014/main" id="{1006C746-32BE-EDE0-B7A7-FEFCDE4F7680}"/>
              </a:ext>
            </a:extLst>
          </p:cNvPr>
          <p:cNvSpPr/>
          <p:nvPr/>
        </p:nvSpPr>
        <p:spPr>
          <a:xfrm>
            <a:off x="396000" y="2304000"/>
            <a:ext cx="8352000" cy="792000"/>
          </a:xfrm>
          <a:prstGeom prst="round2DiagRect">
            <a:avLst/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400" dirty="0">
                <a:latin typeface="+mj-lt"/>
                <a:cs typeface="Calibri" panose="020F0502020204030204" pitchFamily="34" charset="0"/>
              </a:rPr>
              <a:t>U mag starten met bieden. </a:t>
            </a:r>
            <a:br>
              <a:rPr lang="nl-NL" sz="2400" dirty="0">
                <a:latin typeface="+mj-lt"/>
                <a:cs typeface="Calibri" panose="020F0502020204030204" pitchFamily="34" charset="0"/>
              </a:rPr>
            </a:br>
            <a:r>
              <a:rPr lang="nl-NL" sz="2400" dirty="0">
                <a:latin typeface="+mj-lt"/>
                <a:cs typeface="Calibri" panose="020F0502020204030204" pitchFamily="34" charset="0"/>
              </a:rPr>
              <a:t>Wat gaat u bieden?</a:t>
            </a:r>
          </a:p>
        </p:txBody>
      </p:sp>
      <p:graphicFrame>
        <p:nvGraphicFramePr>
          <p:cNvPr id="3" name="Tabel 2">
            <a:extLst>
              <a:ext uri="{FF2B5EF4-FFF2-40B4-BE49-F238E27FC236}">
                <a16:creationId xmlns:a16="http://schemas.microsoft.com/office/drawing/2014/main" id="{8A1B52F5-E478-06D7-3712-C90C117ACE5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68047904"/>
              </p:ext>
            </p:extLst>
          </p:nvPr>
        </p:nvGraphicFramePr>
        <p:xfrm>
          <a:off x="396000" y="3240000"/>
          <a:ext cx="2566578" cy="1795552"/>
        </p:xfrm>
        <a:graphic>
          <a:graphicData uri="http://schemas.openxmlformats.org/drawingml/2006/table">
            <a:tbl>
              <a:tblPr firstRow="1" bandRow="1">
                <a:tableStyleId>{0505E3EF-67EA-436B-97B2-0124C06EBD24}</a:tableStyleId>
              </a:tblPr>
              <a:tblGrid>
                <a:gridCol w="371529">
                  <a:extLst>
                    <a:ext uri="{9D8B030D-6E8A-4147-A177-3AD203B41FA5}">
                      <a16:colId xmlns:a16="http://schemas.microsoft.com/office/drawing/2014/main" val="4208127773"/>
                    </a:ext>
                  </a:extLst>
                </a:gridCol>
                <a:gridCol w="2195049">
                  <a:extLst>
                    <a:ext uri="{9D8B030D-6E8A-4147-A177-3AD203B41FA5}">
                      <a16:colId xmlns:a16="http://schemas.microsoft.com/office/drawing/2014/main" val="3814898469"/>
                    </a:ext>
                  </a:extLst>
                </a:gridCol>
              </a:tblGrid>
              <a:tr h="415372"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/>
                        <a:t>♠</a:t>
                      </a:r>
                    </a:p>
                  </a:txBody>
                  <a:tcPr marT="41564" marB="41564"/>
                </a:tc>
                <a:tc>
                  <a:txBody>
                    <a:bodyPr/>
                    <a:lstStyle/>
                    <a:p>
                      <a:r>
                        <a:rPr lang="nl-NL" sz="2400" b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HB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290467215"/>
                  </a:ext>
                </a:extLst>
              </a:tr>
              <a:tr h="421142"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>
                          <a:solidFill>
                            <a:srgbClr val="FF0000"/>
                          </a:solidFill>
                        </a:rPr>
                        <a:t>♥</a:t>
                      </a:r>
                    </a:p>
                  </a:txBody>
                  <a:tcPr marT="41564" marB="41564"/>
                </a:tc>
                <a:tc>
                  <a:txBody>
                    <a:bodyPr/>
                    <a:lstStyle/>
                    <a:p>
                      <a:r>
                        <a:rPr lang="nl-NL" sz="2400" b="0">
                          <a:solidFill>
                            <a:srgbClr val="C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AH1062</a:t>
                      </a:r>
                      <a:endParaRPr lang="nl-NL" sz="2400" b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180997622"/>
                  </a:ext>
                </a:extLst>
              </a:tr>
              <a:tr h="421142"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>
                          <a:solidFill>
                            <a:srgbClr val="FF0000"/>
                          </a:solidFill>
                        </a:rPr>
                        <a:t>♦</a:t>
                      </a:r>
                    </a:p>
                  </a:txBody>
                  <a:tcPr marT="41564" marB="41564"/>
                </a:tc>
                <a:tc>
                  <a:txBody>
                    <a:bodyPr/>
                    <a:lstStyle/>
                    <a:p>
                      <a:r>
                        <a:rPr lang="nl-NL" sz="2400" b="0">
                          <a:solidFill>
                            <a:srgbClr val="C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HB743</a:t>
                      </a:r>
                      <a:endParaRPr lang="nl-NL" sz="2400" b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905866764"/>
                  </a:ext>
                </a:extLst>
              </a:tr>
              <a:tr h="421142"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/>
                        <a:t>♣</a:t>
                      </a:r>
                    </a:p>
                  </a:txBody>
                  <a:tcPr marT="41564" marB="41564"/>
                </a:tc>
                <a:tc>
                  <a:txBody>
                    <a:bodyPr/>
                    <a:lstStyle/>
                    <a:p>
                      <a:r>
                        <a:rPr lang="nl-NL" sz="2400" b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75332163"/>
                  </a:ext>
                </a:extLst>
              </a:tr>
            </a:tbl>
          </a:graphicData>
        </a:graphic>
      </p:graphicFrame>
    </p:spTree>
  </p:cSld>
  <p:clrMapOvr>
    <a:masterClrMapping/>
  </p:clrMapOvr>
  <p:transition advClick="0"/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/>
          <p:cNvSpPr/>
          <p:nvPr/>
        </p:nvSpPr>
        <p:spPr>
          <a:xfrm>
            <a:off x="2186700" y="1465495"/>
            <a:ext cx="6552000" cy="576000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Jammer! Dat is niet het goede antwoord.</a:t>
            </a:r>
          </a:p>
        </p:txBody>
      </p:sp>
      <p:sp>
        <p:nvSpPr>
          <p:cNvPr id="10" name="Rond diagonale hoek rechthoek 9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1" name="Rond diagonale hoek rechthoek 10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2" name="Rond diagonale hoek rechthoek 11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sp>
        <p:nvSpPr>
          <p:cNvPr id="13" name="Rond diagonale hoek rechthoek 12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19</a:t>
            </a:r>
          </a:p>
        </p:txBody>
      </p:sp>
      <p:pic>
        <p:nvPicPr>
          <p:cNvPr id="14" name="Afbeelding 13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20" name="Tekstvak 19">
            <a:extLst>
              <a:ext uri="{FF2B5EF4-FFF2-40B4-BE49-F238E27FC236}">
                <a16:creationId xmlns:a16="http://schemas.microsoft.com/office/drawing/2014/main" id="{9A36225A-41B2-4C94-B37D-33CB61D63457}"/>
              </a:ext>
            </a:extLst>
          </p:cNvPr>
          <p:cNvSpPr txBox="1"/>
          <p:nvPr/>
        </p:nvSpPr>
        <p:spPr>
          <a:xfrm>
            <a:off x="6997694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l-NL" sz="1050" dirty="0"/>
              <a:t>© Bridge Office - Serie 4 - Les 1</a:t>
            </a:r>
          </a:p>
        </p:txBody>
      </p:sp>
      <p:sp>
        <p:nvSpPr>
          <p:cNvPr id="21" name="Tekstvak 20">
            <a:extLst>
              <a:ext uri="{FF2B5EF4-FFF2-40B4-BE49-F238E27FC236}">
                <a16:creationId xmlns:a16="http://schemas.microsoft.com/office/drawing/2014/main" id="{53C91906-42D1-4CF9-9883-A88CE498CEC6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- Serie 4 - Les 1</a:t>
            </a:r>
          </a:p>
        </p:txBody>
      </p:sp>
      <p:sp>
        <p:nvSpPr>
          <p:cNvPr id="15" name="Tekstvak 14">
            <a:extLst>
              <a:ext uri="{FF2B5EF4-FFF2-40B4-BE49-F238E27FC236}">
                <a16:creationId xmlns:a16="http://schemas.microsoft.com/office/drawing/2014/main" id="{E18D065A-C6B8-4092-B3E9-6A1126A71E08}"/>
              </a:ext>
            </a:extLst>
          </p:cNvPr>
          <p:cNvSpPr txBox="1"/>
          <p:nvPr/>
        </p:nvSpPr>
        <p:spPr>
          <a:xfrm>
            <a:off x="3240000" y="3240000"/>
            <a:ext cx="5508000" cy="1200329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sz="2400" dirty="0">
                <a:solidFill>
                  <a:srgbClr val="244D10"/>
                </a:solidFill>
              </a:rPr>
              <a:t>Te weinig om met 2 SA, teveel punten om met 1 Sans Atout te openen. Open gewoon met 1♣, de laagste van twee 4-kaarten. </a:t>
            </a:r>
          </a:p>
        </p:txBody>
      </p:sp>
      <p:sp>
        <p:nvSpPr>
          <p:cNvPr id="2" name="Rond diagonale hoek rechthoek 23">
            <a:extLst>
              <a:ext uri="{FF2B5EF4-FFF2-40B4-BE49-F238E27FC236}">
                <a16:creationId xmlns:a16="http://schemas.microsoft.com/office/drawing/2014/main" id="{48FEFC8B-8260-CDD3-F938-191225779411}"/>
              </a:ext>
            </a:extLst>
          </p:cNvPr>
          <p:cNvSpPr/>
          <p:nvPr/>
        </p:nvSpPr>
        <p:spPr>
          <a:xfrm>
            <a:off x="396000" y="2304000"/>
            <a:ext cx="8352000" cy="792000"/>
          </a:xfrm>
          <a:prstGeom prst="round2DiagRect">
            <a:avLst/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400">
                <a:cs typeface="Calibri" panose="020F0502020204030204" pitchFamily="34" charset="0"/>
              </a:rPr>
              <a:t>U mag starten met bieden. </a:t>
            </a:r>
            <a:br>
              <a:rPr lang="nl-NL" sz="2400">
                <a:cs typeface="Calibri" panose="020F0502020204030204" pitchFamily="34" charset="0"/>
              </a:rPr>
            </a:br>
            <a:r>
              <a:rPr lang="nl-NL" sz="2400">
                <a:cs typeface="Calibri" panose="020F0502020204030204" pitchFamily="34" charset="0"/>
              </a:rPr>
              <a:t>Wat gaat u bieden?</a:t>
            </a:r>
            <a:endParaRPr lang="nl-NL" sz="2400" dirty="0">
              <a:cs typeface="Calibri" panose="020F0502020204030204" pitchFamily="34" charset="0"/>
            </a:endParaRPr>
          </a:p>
        </p:txBody>
      </p:sp>
      <p:graphicFrame>
        <p:nvGraphicFramePr>
          <p:cNvPr id="3" name="Tabel 2">
            <a:extLst>
              <a:ext uri="{FF2B5EF4-FFF2-40B4-BE49-F238E27FC236}">
                <a16:creationId xmlns:a16="http://schemas.microsoft.com/office/drawing/2014/main" id="{C03E95AF-A56A-DF03-A491-03329DFEEAD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62768293"/>
              </p:ext>
            </p:extLst>
          </p:nvPr>
        </p:nvGraphicFramePr>
        <p:xfrm>
          <a:off x="396000" y="3240000"/>
          <a:ext cx="2566578" cy="1795552"/>
        </p:xfrm>
        <a:graphic>
          <a:graphicData uri="http://schemas.openxmlformats.org/drawingml/2006/table">
            <a:tbl>
              <a:tblPr firstRow="1" bandRow="1">
                <a:tableStyleId>{0505E3EF-67EA-436B-97B2-0124C06EBD24}</a:tableStyleId>
              </a:tblPr>
              <a:tblGrid>
                <a:gridCol w="371529">
                  <a:extLst>
                    <a:ext uri="{9D8B030D-6E8A-4147-A177-3AD203B41FA5}">
                      <a16:colId xmlns:a16="http://schemas.microsoft.com/office/drawing/2014/main" val="4208127773"/>
                    </a:ext>
                  </a:extLst>
                </a:gridCol>
                <a:gridCol w="2195049">
                  <a:extLst>
                    <a:ext uri="{9D8B030D-6E8A-4147-A177-3AD203B41FA5}">
                      <a16:colId xmlns:a16="http://schemas.microsoft.com/office/drawing/2014/main" val="3814898469"/>
                    </a:ext>
                  </a:extLst>
                </a:gridCol>
              </a:tblGrid>
              <a:tr h="415372"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/>
                        <a:t>♠</a:t>
                      </a:r>
                    </a:p>
                  </a:txBody>
                  <a:tcPr marT="41564" marB="41564"/>
                </a:tc>
                <a:tc>
                  <a:txBody>
                    <a:bodyPr/>
                    <a:lstStyle/>
                    <a:p>
                      <a:r>
                        <a:rPr lang="nl-NL" sz="2400" b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AB86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290467215"/>
                  </a:ext>
                </a:extLst>
              </a:tr>
              <a:tr h="421142"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>
                          <a:solidFill>
                            <a:srgbClr val="FF0000"/>
                          </a:solidFill>
                        </a:rPr>
                        <a:t>♥</a:t>
                      </a:r>
                    </a:p>
                  </a:txBody>
                  <a:tcPr marT="41564" marB="41564"/>
                </a:tc>
                <a:tc>
                  <a:txBody>
                    <a:bodyPr/>
                    <a:lstStyle/>
                    <a:p>
                      <a:r>
                        <a:rPr lang="nl-NL" sz="2400" b="0">
                          <a:solidFill>
                            <a:srgbClr val="C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B82</a:t>
                      </a:r>
                      <a:endParaRPr lang="nl-NL" sz="2400" b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180997622"/>
                  </a:ext>
                </a:extLst>
              </a:tr>
              <a:tr h="421142"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>
                          <a:solidFill>
                            <a:srgbClr val="FF0000"/>
                          </a:solidFill>
                        </a:rPr>
                        <a:t>♦</a:t>
                      </a:r>
                    </a:p>
                  </a:txBody>
                  <a:tcPr marT="41564" marB="41564"/>
                </a:tc>
                <a:tc>
                  <a:txBody>
                    <a:bodyPr/>
                    <a:lstStyle/>
                    <a:p>
                      <a:r>
                        <a:rPr lang="nl-NL" sz="2400" b="0">
                          <a:solidFill>
                            <a:srgbClr val="C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AV</a:t>
                      </a:r>
                      <a:endParaRPr lang="nl-NL" sz="2400" b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905866764"/>
                  </a:ext>
                </a:extLst>
              </a:tr>
              <a:tr h="421142"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/>
                        <a:t>♣</a:t>
                      </a:r>
                    </a:p>
                  </a:txBody>
                  <a:tcPr marT="41564" marB="41564"/>
                </a:tc>
                <a:tc>
                  <a:txBody>
                    <a:bodyPr/>
                    <a:lstStyle/>
                    <a:p>
                      <a:r>
                        <a:rPr lang="nl-NL" sz="2400" b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AH82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75332163"/>
                  </a:ext>
                </a:extLst>
              </a:tr>
            </a:tbl>
          </a:graphicData>
        </a:graphic>
      </p:graphicFrame>
    </p:spTree>
  </p:cSld>
  <p:clrMapOvr>
    <a:masterClrMapping/>
  </p:clrMapOvr>
  <p:transition advClick="0"/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ond diagonale hoek rechthoek 23"/>
          <p:cNvSpPr/>
          <p:nvPr/>
        </p:nvSpPr>
        <p:spPr>
          <a:xfrm>
            <a:off x="396000" y="2304000"/>
            <a:ext cx="8352000" cy="792000"/>
          </a:xfrm>
          <a:prstGeom prst="round2DiagRect">
            <a:avLst/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400" dirty="0">
                <a:cs typeface="Calibri" panose="020F0502020204030204" pitchFamily="34" charset="0"/>
              </a:rPr>
              <a:t>U mag starten met bieden. </a:t>
            </a:r>
            <a:br>
              <a:rPr lang="nl-NL" sz="2400" dirty="0">
                <a:cs typeface="Calibri" panose="020F0502020204030204" pitchFamily="34" charset="0"/>
              </a:rPr>
            </a:br>
            <a:r>
              <a:rPr lang="nl-NL" sz="2400" dirty="0">
                <a:cs typeface="Calibri" panose="020F0502020204030204" pitchFamily="34" charset="0"/>
              </a:rPr>
              <a:t>Wat gaat u bieden?</a:t>
            </a:r>
          </a:p>
        </p:txBody>
      </p:sp>
      <p:sp>
        <p:nvSpPr>
          <p:cNvPr id="29" name="Rond diagonale hoek rechthoek 28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20</a:t>
            </a:r>
          </a:p>
        </p:txBody>
      </p:sp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3" name="Afbeelding 12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graphicFrame>
        <p:nvGraphicFramePr>
          <p:cNvPr id="20" name="Tabel 2">
            <a:extLst>
              <a:ext uri="{FF2B5EF4-FFF2-40B4-BE49-F238E27FC236}">
                <a16:creationId xmlns:a16="http://schemas.microsoft.com/office/drawing/2014/main" id="{11E7F2EC-9ECE-474A-8A82-7C712077FEB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59938963"/>
              </p:ext>
            </p:extLst>
          </p:nvPr>
        </p:nvGraphicFramePr>
        <p:xfrm>
          <a:off x="396000" y="3240000"/>
          <a:ext cx="2566578" cy="1795552"/>
        </p:xfrm>
        <a:graphic>
          <a:graphicData uri="http://schemas.openxmlformats.org/drawingml/2006/table">
            <a:tbl>
              <a:tblPr firstRow="1" bandRow="1">
                <a:tableStyleId>{0505E3EF-67EA-436B-97B2-0124C06EBD24}</a:tableStyleId>
              </a:tblPr>
              <a:tblGrid>
                <a:gridCol w="371529">
                  <a:extLst>
                    <a:ext uri="{9D8B030D-6E8A-4147-A177-3AD203B41FA5}">
                      <a16:colId xmlns:a16="http://schemas.microsoft.com/office/drawing/2014/main" val="4208127773"/>
                    </a:ext>
                  </a:extLst>
                </a:gridCol>
                <a:gridCol w="2195049">
                  <a:extLst>
                    <a:ext uri="{9D8B030D-6E8A-4147-A177-3AD203B41FA5}">
                      <a16:colId xmlns:a16="http://schemas.microsoft.com/office/drawing/2014/main" val="3814898469"/>
                    </a:ext>
                  </a:extLst>
                </a:gridCol>
              </a:tblGrid>
              <a:tr h="415372"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/>
                        <a:t>♠</a:t>
                      </a:r>
                    </a:p>
                  </a:txBody>
                  <a:tcPr marT="41564" marB="41564"/>
                </a:tc>
                <a:tc>
                  <a:txBody>
                    <a:bodyPr/>
                    <a:lstStyle/>
                    <a:p>
                      <a:r>
                        <a:rPr lang="nl-NL" sz="2400" b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290467215"/>
                  </a:ext>
                </a:extLst>
              </a:tr>
              <a:tr h="421142"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>
                          <a:solidFill>
                            <a:srgbClr val="FF0000"/>
                          </a:solidFill>
                        </a:rPr>
                        <a:t>♥</a:t>
                      </a:r>
                    </a:p>
                  </a:txBody>
                  <a:tcPr marT="41564" marB="41564"/>
                </a:tc>
                <a:tc>
                  <a:txBody>
                    <a:bodyPr/>
                    <a:lstStyle/>
                    <a:p>
                      <a:r>
                        <a:rPr lang="nl-NL" sz="2400" b="0">
                          <a:solidFill>
                            <a:srgbClr val="C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</a:t>
                      </a:r>
                      <a:endParaRPr lang="nl-NL" sz="2400" b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180997622"/>
                  </a:ext>
                </a:extLst>
              </a:tr>
              <a:tr h="421142"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>
                          <a:solidFill>
                            <a:srgbClr val="FF0000"/>
                          </a:solidFill>
                        </a:rPr>
                        <a:t>♦</a:t>
                      </a:r>
                    </a:p>
                  </a:txBody>
                  <a:tcPr marT="41564" marB="41564"/>
                </a:tc>
                <a:tc>
                  <a:txBody>
                    <a:bodyPr/>
                    <a:lstStyle/>
                    <a:p>
                      <a:r>
                        <a:rPr lang="nl-NL" sz="2400" b="0">
                          <a:solidFill>
                            <a:srgbClr val="C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V9732</a:t>
                      </a:r>
                      <a:endParaRPr lang="nl-NL" sz="2400" b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905866764"/>
                  </a:ext>
                </a:extLst>
              </a:tr>
              <a:tr h="421142"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/>
                        <a:t>♣</a:t>
                      </a:r>
                    </a:p>
                  </a:txBody>
                  <a:tcPr marT="41564" marB="41564"/>
                </a:tc>
                <a:tc>
                  <a:txBody>
                    <a:bodyPr/>
                    <a:lstStyle/>
                    <a:p>
                      <a:r>
                        <a:rPr lang="nl-NL" sz="2400" b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AHVB92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75332163"/>
                  </a:ext>
                </a:extLst>
              </a:tr>
            </a:tbl>
          </a:graphicData>
        </a:graphic>
      </p:graphicFrame>
      <p:sp>
        <p:nvSpPr>
          <p:cNvPr id="14" name="Tekstvak 13">
            <a:extLst>
              <a:ext uri="{FF2B5EF4-FFF2-40B4-BE49-F238E27FC236}">
                <a16:creationId xmlns:a16="http://schemas.microsoft.com/office/drawing/2014/main" id="{B4FBE66B-C7FB-4E0D-AFA8-9389B11E0E15}"/>
              </a:ext>
            </a:extLst>
          </p:cNvPr>
          <p:cNvSpPr txBox="1"/>
          <p:nvPr/>
        </p:nvSpPr>
        <p:spPr>
          <a:xfrm>
            <a:off x="6997694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l-NL" sz="1050" dirty="0"/>
              <a:t>© Bridge Office - Serie 4 - Les 1</a:t>
            </a:r>
          </a:p>
        </p:txBody>
      </p:sp>
      <p:sp>
        <p:nvSpPr>
          <p:cNvPr id="17" name="Tekstvak 16">
            <a:extLst>
              <a:ext uri="{FF2B5EF4-FFF2-40B4-BE49-F238E27FC236}">
                <a16:creationId xmlns:a16="http://schemas.microsoft.com/office/drawing/2014/main" id="{F7F00A7E-BF43-4CCC-A58C-F0528DC8214D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- Serie 4 - Les 1</a:t>
            </a:r>
          </a:p>
        </p:txBody>
      </p:sp>
      <p:sp>
        <p:nvSpPr>
          <p:cNvPr id="18" name="Rond diagonale hoek rechthoek 24">
            <a:hlinkClick r:id="rId4" action="ppaction://hlinksldjump"/>
            <a:extLst>
              <a:ext uri="{FF2B5EF4-FFF2-40B4-BE49-F238E27FC236}">
                <a16:creationId xmlns:a16="http://schemas.microsoft.com/office/drawing/2014/main" id="{D98F8470-1B12-491B-A5F3-AB7003D5D6C0}"/>
              </a:ext>
            </a:extLst>
          </p:cNvPr>
          <p:cNvSpPr/>
          <p:nvPr/>
        </p:nvSpPr>
        <p:spPr>
          <a:xfrm>
            <a:off x="3240000" y="3818279"/>
            <a:ext cx="5522400" cy="504056"/>
          </a:xfrm>
          <a:prstGeom prst="round2Diag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1♣</a:t>
            </a:r>
          </a:p>
        </p:txBody>
      </p:sp>
      <p:sp>
        <p:nvSpPr>
          <p:cNvPr id="21" name="Rond diagonale hoek rechthoek 25">
            <a:hlinkClick r:id="rId8" action="ppaction://hlinksldjump"/>
            <a:extLst>
              <a:ext uri="{FF2B5EF4-FFF2-40B4-BE49-F238E27FC236}">
                <a16:creationId xmlns:a16="http://schemas.microsoft.com/office/drawing/2014/main" id="{D93F1813-FEF7-4B51-B029-9B7DA6F32907}"/>
              </a:ext>
            </a:extLst>
          </p:cNvPr>
          <p:cNvSpPr/>
          <p:nvPr/>
        </p:nvSpPr>
        <p:spPr>
          <a:xfrm>
            <a:off x="3240000" y="3222000"/>
            <a:ext cx="5522400" cy="504056"/>
          </a:xfrm>
          <a:prstGeom prst="round2Diag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2♣</a:t>
            </a:r>
          </a:p>
        </p:txBody>
      </p:sp>
      <p:sp>
        <p:nvSpPr>
          <p:cNvPr id="22" name="Rond diagonale hoek rechthoek 26">
            <a:hlinkClick r:id="rId8" action="ppaction://hlinksldjump"/>
            <a:extLst>
              <a:ext uri="{FF2B5EF4-FFF2-40B4-BE49-F238E27FC236}">
                <a16:creationId xmlns:a16="http://schemas.microsoft.com/office/drawing/2014/main" id="{D755C9A4-9C27-4D0C-A177-6DDAFC80AC2B}"/>
              </a:ext>
            </a:extLst>
          </p:cNvPr>
          <p:cNvSpPr/>
          <p:nvPr/>
        </p:nvSpPr>
        <p:spPr>
          <a:xfrm>
            <a:off x="3226459" y="4414558"/>
            <a:ext cx="5522400" cy="505399"/>
          </a:xfrm>
          <a:prstGeom prst="round2DiagRect">
            <a:avLst>
              <a:gd name="adj1" fmla="val 16667"/>
              <a:gd name="adj2" fmla="val 0"/>
            </a:avLst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1</a:t>
            </a:r>
            <a:r>
              <a:rPr lang="nl-NL" sz="2400" dirty="0">
                <a:solidFill>
                  <a:srgbClr val="FF0000"/>
                </a:solidFill>
              </a:rPr>
              <a:t>♦</a:t>
            </a:r>
          </a:p>
        </p:txBody>
      </p:sp>
    </p:spTree>
  </p:cSld>
  <p:clrMapOvr>
    <a:masterClrMapping/>
  </p:clrMapOvr>
  <p:transition advClick="0"/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/>
          <p:cNvSpPr/>
          <p:nvPr/>
        </p:nvSpPr>
        <p:spPr>
          <a:xfrm>
            <a:off x="2186700" y="1465495"/>
            <a:ext cx="6552000" cy="576000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Jammer! Dat is niet het goede antwoord.</a:t>
            </a:r>
          </a:p>
        </p:txBody>
      </p:sp>
      <p:sp>
        <p:nvSpPr>
          <p:cNvPr id="10" name="Rond diagonale hoek rechthoek 9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1" name="Rond diagonale hoek rechthoek 10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2" name="Rond diagonale hoek rechthoek 11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sp>
        <p:nvSpPr>
          <p:cNvPr id="13" name="Rond diagonale hoek rechthoek 12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20</a:t>
            </a:r>
          </a:p>
        </p:txBody>
      </p:sp>
      <p:pic>
        <p:nvPicPr>
          <p:cNvPr id="14" name="Afbeelding 13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7" name="Tekstvak 16">
            <a:extLst>
              <a:ext uri="{FF2B5EF4-FFF2-40B4-BE49-F238E27FC236}">
                <a16:creationId xmlns:a16="http://schemas.microsoft.com/office/drawing/2014/main" id="{C38BC0DC-138C-4A89-ADE7-4B7F7CF94937}"/>
              </a:ext>
            </a:extLst>
          </p:cNvPr>
          <p:cNvSpPr txBox="1"/>
          <p:nvPr/>
        </p:nvSpPr>
        <p:spPr>
          <a:xfrm>
            <a:off x="6997694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l-NL" sz="1050" dirty="0"/>
              <a:t>© Bridge Office - Serie 4 - Les 1</a:t>
            </a:r>
          </a:p>
        </p:txBody>
      </p:sp>
      <p:sp>
        <p:nvSpPr>
          <p:cNvPr id="20" name="Tekstvak 19">
            <a:extLst>
              <a:ext uri="{FF2B5EF4-FFF2-40B4-BE49-F238E27FC236}">
                <a16:creationId xmlns:a16="http://schemas.microsoft.com/office/drawing/2014/main" id="{B635EA85-07FA-41A4-AE6D-9749CCCD31CB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- Serie 4 - Les 1</a:t>
            </a:r>
          </a:p>
        </p:txBody>
      </p:sp>
      <p:sp>
        <p:nvSpPr>
          <p:cNvPr id="18" name="Tekstvak 17">
            <a:extLst>
              <a:ext uri="{FF2B5EF4-FFF2-40B4-BE49-F238E27FC236}">
                <a16:creationId xmlns:a16="http://schemas.microsoft.com/office/drawing/2014/main" id="{CE435CCE-403D-4997-902F-A43BAF47FFF2}"/>
              </a:ext>
            </a:extLst>
          </p:cNvPr>
          <p:cNvSpPr txBox="1"/>
          <p:nvPr/>
        </p:nvSpPr>
        <p:spPr>
          <a:xfrm>
            <a:off x="3240000" y="3240000"/>
            <a:ext cx="5508000" cy="1200329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sz="2400" dirty="0">
                <a:solidFill>
                  <a:srgbClr val="244D10"/>
                </a:solidFill>
              </a:rPr>
              <a:t>Een 6-kaart ♣ en een 5-kaart </a:t>
            </a:r>
            <a:r>
              <a:rPr lang="nl-NL" sz="2400" dirty="0">
                <a:solidFill>
                  <a:srgbClr val="FF0000"/>
                </a:solidFill>
              </a:rPr>
              <a:t>♦</a:t>
            </a:r>
            <a:r>
              <a:rPr lang="nl-NL" sz="2400" dirty="0">
                <a:solidFill>
                  <a:srgbClr val="244D10"/>
                </a:solidFill>
              </a:rPr>
              <a:t>.</a:t>
            </a:r>
          </a:p>
          <a:p>
            <a:r>
              <a:rPr lang="nl-NL" sz="2400" dirty="0">
                <a:solidFill>
                  <a:srgbClr val="244D10"/>
                </a:solidFill>
              </a:rPr>
              <a:t>Wij openen dan ook altijd met de langste.</a:t>
            </a:r>
            <a:br>
              <a:rPr lang="nl-NL" sz="2400" dirty="0">
                <a:solidFill>
                  <a:srgbClr val="244D10"/>
                </a:solidFill>
              </a:rPr>
            </a:br>
            <a:r>
              <a:rPr lang="nl-NL" sz="2400" dirty="0">
                <a:solidFill>
                  <a:srgbClr val="244D10"/>
                </a:solidFill>
              </a:rPr>
              <a:t>Dus 1♣ is de juiste opening.</a:t>
            </a:r>
          </a:p>
        </p:txBody>
      </p:sp>
      <p:sp>
        <p:nvSpPr>
          <p:cNvPr id="2" name="Rond diagonale hoek rechthoek 23">
            <a:extLst>
              <a:ext uri="{FF2B5EF4-FFF2-40B4-BE49-F238E27FC236}">
                <a16:creationId xmlns:a16="http://schemas.microsoft.com/office/drawing/2014/main" id="{69C2C293-4590-CAB4-6DB9-3548FEF8BCCD}"/>
              </a:ext>
            </a:extLst>
          </p:cNvPr>
          <p:cNvSpPr/>
          <p:nvPr/>
        </p:nvSpPr>
        <p:spPr>
          <a:xfrm>
            <a:off x="396000" y="2304000"/>
            <a:ext cx="8352000" cy="792000"/>
          </a:xfrm>
          <a:prstGeom prst="round2DiagRect">
            <a:avLst/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400" dirty="0">
                <a:cs typeface="Calibri" panose="020F0502020204030204" pitchFamily="34" charset="0"/>
              </a:rPr>
              <a:t>U mag starten met bieden. </a:t>
            </a:r>
            <a:br>
              <a:rPr lang="nl-NL" sz="2400" dirty="0">
                <a:cs typeface="Calibri" panose="020F0502020204030204" pitchFamily="34" charset="0"/>
              </a:rPr>
            </a:br>
            <a:r>
              <a:rPr lang="nl-NL" sz="2400" dirty="0">
                <a:cs typeface="Calibri" panose="020F0502020204030204" pitchFamily="34" charset="0"/>
              </a:rPr>
              <a:t>Wat gaat u bieden?</a:t>
            </a:r>
          </a:p>
        </p:txBody>
      </p:sp>
      <p:graphicFrame>
        <p:nvGraphicFramePr>
          <p:cNvPr id="3" name="Tabel 2">
            <a:extLst>
              <a:ext uri="{FF2B5EF4-FFF2-40B4-BE49-F238E27FC236}">
                <a16:creationId xmlns:a16="http://schemas.microsoft.com/office/drawing/2014/main" id="{5E157DFB-E6E4-F022-4BC4-78CF19115DC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55520014"/>
              </p:ext>
            </p:extLst>
          </p:nvPr>
        </p:nvGraphicFramePr>
        <p:xfrm>
          <a:off x="396000" y="3240000"/>
          <a:ext cx="2566578" cy="1795552"/>
        </p:xfrm>
        <a:graphic>
          <a:graphicData uri="http://schemas.openxmlformats.org/drawingml/2006/table">
            <a:tbl>
              <a:tblPr firstRow="1" bandRow="1">
                <a:tableStyleId>{0505E3EF-67EA-436B-97B2-0124C06EBD24}</a:tableStyleId>
              </a:tblPr>
              <a:tblGrid>
                <a:gridCol w="371529">
                  <a:extLst>
                    <a:ext uri="{9D8B030D-6E8A-4147-A177-3AD203B41FA5}">
                      <a16:colId xmlns:a16="http://schemas.microsoft.com/office/drawing/2014/main" val="4208127773"/>
                    </a:ext>
                  </a:extLst>
                </a:gridCol>
                <a:gridCol w="2195049">
                  <a:extLst>
                    <a:ext uri="{9D8B030D-6E8A-4147-A177-3AD203B41FA5}">
                      <a16:colId xmlns:a16="http://schemas.microsoft.com/office/drawing/2014/main" val="3814898469"/>
                    </a:ext>
                  </a:extLst>
                </a:gridCol>
              </a:tblGrid>
              <a:tr h="415372"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/>
                        <a:t>♠</a:t>
                      </a:r>
                    </a:p>
                  </a:txBody>
                  <a:tcPr marT="41564" marB="41564"/>
                </a:tc>
                <a:tc>
                  <a:txBody>
                    <a:bodyPr/>
                    <a:lstStyle/>
                    <a:p>
                      <a:r>
                        <a:rPr lang="nl-NL" sz="2400" b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290467215"/>
                  </a:ext>
                </a:extLst>
              </a:tr>
              <a:tr h="421142"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>
                          <a:solidFill>
                            <a:srgbClr val="FF0000"/>
                          </a:solidFill>
                        </a:rPr>
                        <a:t>♥</a:t>
                      </a:r>
                    </a:p>
                  </a:txBody>
                  <a:tcPr marT="41564" marB="41564"/>
                </a:tc>
                <a:tc>
                  <a:txBody>
                    <a:bodyPr/>
                    <a:lstStyle/>
                    <a:p>
                      <a:r>
                        <a:rPr lang="nl-NL" sz="2400" b="0">
                          <a:solidFill>
                            <a:srgbClr val="C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</a:t>
                      </a:r>
                      <a:endParaRPr lang="nl-NL" sz="2400" b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180997622"/>
                  </a:ext>
                </a:extLst>
              </a:tr>
              <a:tr h="421142"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>
                          <a:solidFill>
                            <a:srgbClr val="FF0000"/>
                          </a:solidFill>
                        </a:rPr>
                        <a:t>♦</a:t>
                      </a:r>
                    </a:p>
                  </a:txBody>
                  <a:tcPr marT="41564" marB="41564"/>
                </a:tc>
                <a:tc>
                  <a:txBody>
                    <a:bodyPr/>
                    <a:lstStyle/>
                    <a:p>
                      <a:r>
                        <a:rPr lang="nl-NL" sz="2400" b="0">
                          <a:solidFill>
                            <a:srgbClr val="C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V9732</a:t>
                      </a:r>
                      <a:endParaRPr lang="nl-NL" sz="2400" b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905866764"/>
                  </a:ext>
                </a:extLst>
              </a:tr>
              <a:tr h="421142"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/>
                        <a:t>♣</a:t>
                      </a:r>
                    </a:p>
                  </a:txBody>
                  <a:tcPr marT="41564" marB="41564"/>
                </a:tc>
                <a:tc>
                  <a:txBody>
                    <a:bodyPr/>
                    <a:lstStyle/>
                    <a:p>
                      <a:r>
                        <a:rPr lang="nl-NL" sz="2400" b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AHVB92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75332163"/>
                  </a:ext>
                </a:extLst>
              </a:tr>
            </a:tbl>
          </a:graphicData>
        </a:graphic>
      </p:graphicFrame>
    </p:spTree>
  </p:cSld>
  <p:clrMapOvr>
    <a:masterClrMapping/>
  </p:clrMapOvr>
  <p:transition advClick="0"/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ond diagonale hoek rechthoek 23"/>
          <p:cNvSpPr/>
          <p:nvPr/>
        </p:nvSpPr>
        <p:spPr>
          <a:xfrm>
            <a:off x="396464" y="2304000"/>
            <a:ext cx="8352000" cy="792000"/>
          </a:xfrm>
          <a:prstGeom prst="round2DiagRect">
            <a:avLst/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400">
                <a:cs typeface="Calibri" panose="020F0502020204030204" pitchFamily="34" charset="0"/>
              </a:rPr>
              <a:t>U mag starten met bieden. </a:t>
            </a:r>
            <a:br>
              <a:rPr lang="nl-NL" sz="2400">
                <a:cs typeface="Calibri" panose="020F0502020204030204" pitchFamily="34" charset="0"/>
              </a:rPr>
            </a:br>
            <a:r>
              <a:rPr lang="nl-NL" sz="2400">
                <a:cs typeface="Calibri" panose="020F0502020204030204" pitchFamily="34" charset="0"/>
              </a:rPr>
              <a:t>Wat gaat u bieden?</a:t>
            </a:r>
            <a:endParaRPr lang="nl-NL" sz="2400" dirty="0">
              <a:cs typeface="Calibri" panose="020F0502020204030204" pitchFamily="34" charset="0"/>
            </a:endParaRPr>
          </a:p>
        </p:txBody>
      </p:sp>
      <p:sp>
        <p:nvSpPr>
          <p:cNvPr id="29" name="Rond diagonale hoek rechthoek 28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21</a:t>
            </a:r>
          </a:p>
        </p:txBody>
      </p:sp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7" name="Afbeelding 16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graphicFrame>
        <p:nvGraphicFramePr>
          <p:cNvPr id="21" name="Tabel 2">
            <a:extLst>
              <a:ext uri="{FF2B5EF4-FFF2-40B4-BE49-F238E27FC236}">
                <a16:creationId xmlns:a16="http://schemas.microsoft.com/office/drawing/2014/main" id="{655119E0-3A2B-4DD8-B951-FB73DFDE71B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51851100"/>
              </p:ext>
            </p:extLst>
          </p:nvPr>
        </p:nvGraphicFramePr>
        <p:xfrm>
          <a:off x="396000" y="3240000"/>
          <a:ext cx="2566578" cy="1795552"/>
        </p:xfrm>
        <a:graphic>
          <a:graphicData uri="http://schemas.openxmlformats.org/drawingml/2006/table">
            <a:tbl>
              <a:tblPr firstRow="1" bandRow="1">
                <a:tableStyleId>{0505E3EF-67EA-436B-97B2-0124C06EBD24}</a:tableStyleId>
              </a:tblPr>
              <a:tblGrid>
                <a:gridCol w="371529">
                  <a:extLst>
                    <a:ext uri="{9D8B030D-6E8A-4147-A177-3AD203B41FA5}">
                      <a16:colId xmlns:a16="http://schemas.microsoft.com/office/drawing/2014/main" val="4208127773"/>
                    </a:ext>
                  </a:extLst>
                </a:gridCol>
                <a:gridCol w="2195049">
                  <a:extLst>
                    <a:ext uri="{9D8B030D-6E8A-4147-A177-3AD203B41FA5}">
                      <a16:colId xmlns:a16="http://schemas.microsoft.com/office/drawing/2014/main" val="3814898469"/>
                    </a:ext>
                  </a:extLst>
                </a:gridCol>
              </a:tblGrid>
              <a:tr h="415372"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/>
                        <a:t>♠</a:t>
                      </a:r>
                    </a:p>
                  </a:txBody>
                  <a:tcPr marT="41564" marB="41564"/>
                </a:tc>
                <a:tc>
                  <a:txBody>
                    <a:bodyPr/>
                    <a:lstStyle/>
                    <a:p>
                      <a:r>
                        <a:rPr lang="nl-NL" sz="2400" b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H986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290467215"/>
                  </a:ext>
                </a:extLst>
              </a:tr>
              <a:tr h="421142"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>
                          <a:solidFill>
                            <a:srgbClr val="FF0000"/>
                          </a:solidFill>
                        </a:rPr>
                        <a:t>♥</a:t>
                      </a:r>
                    </a:p>
                  </a:txBody>
                  <a:tcPr marT="41564" marB="41564"/>
                </a:tc>
                <a:tc>
                  <a:txBody>
                    <a:bodyPr/>
                    <a:lstStyle/>
                    <a:p>
                      <a:r>
                        <a:rPr lang="nl-NL" sz="2400" b="0">
                          <a:solidFill>
                            <a:srgbClr val="C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A654</a:t>
                      </a:r>
                      <a:endParaRPr lang="nl-NL" sz="2400" b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180997622"/>
                  </a:ext>
                </a:extLst>
              </a:tr>
              <a:tr h="421142"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>
                          <a:solidFill>
                            <a:srgbClr val="FF0000"/>
                          </a:solidFill>
                        </a:rPr>
                        <a:t>♦</a:t>
                      </a:r>
                    </a:p>
                  </a:txBody>
                  <a:tcPr marT="41564" marB="41564"/>
                </a:tc>
                <a:tc>
                  <a:txBody>
                    <a:bodyPr/>
                    <a:lstStyle/>
                    <a:p>
                      <a:r>
                        <a:rPr lang="nl-NL" sz="2400" b="0">
                          <a:solidFill>
                            <a:srgbClr val="C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AH9</a:t>
                      </a:r>
                      <a:endParaRPr lang="nl-NL" sz="2400" b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905866764"/>
                  </a:ext>
                </a:extLst>
              </a:tr>
              <a:tr h="421142"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/>
                        <a:t>♣</a:t>
                      </a:r>
                    </a:p>
                  </a:txBody>
                  <a:tcPr marT="41564" marB="41564"/>
                </a:tc>
                <a:tc>
                  <a:txBody>
                    <a:bodyPr/>
                    <a:lstStyle/>
                    <a:p>
                      <a:r>
                        <a:rPr lang="nl-NL" sz="2400" b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107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75332163"/>
                  </a:ext>
                </a:extLst>
              </a:tr>
            </a:tbl>
          </a:graphicData>
        </a:graphic>
      </p:graphicFrame>
      <p:sp>
        <p:nvSpPr>
          <p:cNvPr id="14" name="Tekstvak 13">
            <a:extLst>
              <a:ext uri="{FF2B5EF4-FFF2-40B4-BE49-F238E27FC236}">
                <a16:creationId xmlns:a16="http://schemas.microsoft.com/office/drawing/2014/main" id="{0D362B10-994B-448B-A542-DB6C94AC98DA}"/>
              </a:ext>
            </a:extLst>
          </p:cNvPr>
          <p:cNvSpPr txBox="1"/>
          <p:nvPr/>
        </p:nvSpPr>
        <p:spPr>
          <a:xfrm>
            <a:off x="6997694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l-NL" sz="1050" dirty="0"/>
              <a:t>© Bridge Office - Serie 4 - Les 1</a:t>
            </a:r>
          </a:p>
        </p:txBody>
      </p:sp>
      <p:sp>
        <p:nvSpPr>
          <p:cNvPr id="15" name="Tekstvak 14">
            <a:extLst>
              <a:ext uri="{FF2B5EF4-FFF2-40B4-BE49-F238E27FC236}">
                <a16:creationId xmlns:a16="http://schemas.microsoft.com/office/drawing/2014/main" id="{4603239E-DF39-48C4-B9D1-D341DF31A236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- Serie 4 - Les 1</a:t>
            </a:r>
          </a:p>
        </p:txBody>
      </p:sp>
      <p:sp>
        <p:nvSpPr>
          <p:cNvPr id="16" name="Rond diagonale hoek rechthoek 24">
            <a:hlinkClick r:id="rId8" action="ppaction://hlinksldjump"/>
            <a:extLst>
              <a:ext uri="{FF2B5EF4-FFF2-40B4-BE49-F238E27FC236}">
                <a16:creationId xmlns:a16="http://schemas.microsoft.com/office/drawing/2014/main" id="{F954885E-BA45-4B3F-9125-E50B372BFFF1}"/>
              </a:ext>
            </a:extLst>
          </p:cNvPr>
          <p:cNvSpPr/>
          <p:nvPr/>
        </p:nvSpPr>
        <p:spPr>
          <a:xfrm>
            <a:off x="3240000" y="3818279"/>
            <a:ext cx="5522400" cy="504056"/>
          </a:xfrm>
          <a:prstGeom prst="round2Diag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1</a:t>
            </a:r>
            <a:r>
              <a:rPr lang="nl-NL" sz="2400" dirty="0">
                <a:solidFill>
                  <a:srgbClr val="FF0000"/>
                </a:solidFill>
              </a:rPr>
              <a:t>♥</a:t>
            </a:r>
          </a:p>
        </p:txBody>
      </p:sp>
      <p:sp>
        <p:nvSpPr>
          <p:cNvPr id="22" name="Rond diagonale hoek rechthoek 25">
            <a:hlinkClick r:id="rId4" action="ppaction://hlinksldjump"/>
            <a:extLst>
              <a:ext uri="{FF2B5EF4-FFF2-40B4-BE49-F238E27FC236}">
                <a16:creationId xmlns:a16="http://schemas.microsoft.com/office/drawing/2014/main" id="{B9BCA1A1-03AF-4E70-B3B6-6D4F60FFDB8E}"/>
              </a:ext>
            </a:extLst>
          </p:cNvPr>
          <p:cNvSpPr/>
          <p:nvPr/>
        </p:nvSpPr>
        <p:spPr>
          <a:xfrm>
            <a:off x="3240000" y="3222000"/>
            <a:ext cx="5522400" cy="504056"/>
          </a:xfrm>
          <a:prstGeom prst="round2Diag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1♣</a:t>
            </a:r>
          </a:p>
        </p:txBody>
      </p:sp>
      <p:sp>
        <p:nvSpPr>
          <p:cNvPr id="23" name="Rond diagonale hoek rechthoek 26">
            <a:hlinkClick r:id="rId8" action="ppaction://hlinksldjump"/>
            <a:extLst>
              <a:ext uri="{FF2B5EF4-FFF2-40B4-BE49-F238E27FC236}">
                <a16:creationId xmlns:a16="http://schemas.microsoft.com/office/drawing/2014/main" id="{304664D2-7062-4434-A3DC-6B53672B1D89}"/>
              </a:ext>
            </a:extLst>
          </p:cNvPr>
          <p:cNvSpPr/>
          <p:nvPr/>
        </p:nvSpPr>
        <p:spPr>
          <a:xfrm>
            <a:off x="3226459" y="4414558"/>
            <a:ext cx="5522400" cy="505399"/>
          </a:xfrm>
          <a:prstGeom prst="round2DiagRect">
            <a:avLst>
              <a:gd name="adj1" fmla="val 16667"/>
              <a:gd name="adj2" fmla="val 0"/>
            </a:avLst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1♠</a:t>
            </a:r>
          </a:p>
        </p:txBody>
      </p:sp>
    </p:spTree>
  </p:cSld>
  <p:clrMapOvr>
    <a:masterClrMapping/>
  </p:clrMapOvr>
  <p:transition advClick="0"/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/>
          <p:cNvSpPr/>
          <p:nvPr/>
        </p:nvSpPr>
        <p:spPr>
          <a:xfrm>
            <a:off x="2186700" y="1465495"/>
            <a:ext cx="6552000" cy="576000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Jammer! Dat is niet het goede antwoord.</a:t>
            </a:r>
          </a:p>
        </p:txBody>
      </p:sp>
      <p:sp>
        <p:nvSpPr>
          <p:cNvPr id="10" name="Rond diagonale hoek rechthoek 9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1" name="Rond diagonale hoek rechthoek 10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2" name="Rond diagonale hoek rechthoek 11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sp>
        <p:nvSpPr>
          <p:cNvPr id="13" name="Rond diagonale hoek rechthoek 12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21</a:t>
            </a:r>
          </a:p>
        </p:txBody>
      </p:sp>
      <p:pic>
        <p:nvPicPr>
          <p:cNvPr id="14" name="Afbeelding 13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20" name="Tekstvak 19">
            <a:extLst>
              <a:ext uri="{FF2B5EF4-FFF2-40B4-BE49-F238E27FC236}">
                <a16:creationId xmlns:a16="http://schemas.microsoft.com/office/drawing/2014/main" id="{58DD8131-F6BF-4625-9F4C-BD37F89C5303}"/>
              </a:ext>
            </a:extLst>
          </p:cNvPr>
          <p:cNvSpPr txBox="1"/>
          <p:nvPr/>
        </p:nvSpPr>
        <p:spPr>
          <a:xfrm>
            <a:off x="6997694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l-NL" sz="1050" dirty="0"/>
              <a:t>© Bridge Office - Serie 4 - Les 1</a:t>
            </a:r>
          </a:p>
        </p:txBody>
      </p:sp>
      <p:sp>
        <p:nvSpPr>
          <p:cNvPr id="21" name="Tekstvak 20">
            <a:extLst>
              <a:ext uri="{FF2B5EF4-FFF2-40B4-BE49-F238E27FC236}">
                <a16:creationId xmlns:a16="http://schemas.microsoft.com/office/drawing/2014/main" id="{43E6D562-ACE3-476A-8B13-8C11A9D99C6C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- Serie 4 - Les 1</a:t>
            </a:r>
          </a:p>
        </p:txBody>
      </p:sp>
      <p:sp>
        <p:nvSpPr>
          <p:cNvPr id="15" name="Tekstvak 14">
            <a:extLst>
              <a:ext uri="{FF2B5EF4-FFF2-40B4-BE49-F238E27FC236}">
                <a16:creationId xmlns:a16="http://schemas.microsoft.com/office/drawing/2014/main" id="{A5FD86E0-6A5E-4B52-A285-A5BFFCCE4A47}"/>
              </a:ext>
            </a:extLst>
          </p:cNvPr>
          <p:cNvSpPr txBox="1"/>
          <p:nvPr/>
        </p:nvSpPr>
        <p:spPr>
          <a:xfrm>
            <a:off x="3240000" y="3240000"/>
            <a:ext cx="5508000" cy="2308324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sz="2400" dirty="0">
                <a:solidFill>
                  <a:srgbClr val="244D10"/>
                </a:solidFill>
              </a:rPr>
              <a:t>14 punten en twee 4-kaarten.</a:t>
            </a:r>
          </a:p>
          <a:p>
            <a:r>
              <a:rPr lang="nl-NL" sz="2400" dirty="0">
                <a:solidFill>
                  <a:srgbClr val="244D10"/>
                </a:solidFill>
              </a:rPr>
              <a:t>Normaal openen wij dan met de laagste.</a:t>
            </a:r>
          </a:p>
          <a:p>
            <a:r>
              <a:rPr lang="nl-NL" sz="2400" dirty="0">
                <a:solidFill>
                  <a:srgbClr val="244D10"/>
                </a:solidFill>
              </a:rPr>
              <a:t>Dan zou u nu met 1</a:t>
            </a:r>
            <a:r>
              <a:rPr lang="nl-NL" sz="2400" dirty="0">
                <a:solidFill>
                  <a:srgbClr val="FF0000"/>
                </a:solidFill>
              </a:rPr>
              <a:t>♥</a:t>
            </a:r>
            <a:r>
              <a:rPr lang="nl-NL" sz="2400" dirty="0">
                <a:solidFill>
                  <a:srgbClr val="244D10"/>
                </a:solidFill>
              </a:rPr>
              <a:t> moeten openen.</a:t>
            </a:r>
          </a:p>
          <a:p>
            <a:r>
              <a:rPr lang="nl-NL" sz="2400" dirty="0">
                <a:solidFill>
                  <a:srgbClr val="244D10"/>
                </a:solidFill>
              </a:rPr>
              <a:t>Maar dat mag niet, want met een opening van 1</a:t>
            </a:r>
            <a:r>
              <a:rPr lang="nl-NL" sz="2400" dirty="0">
                <a:solidFill>
                  <a:srgbClr val="FF0000"/>
                </a:solidFill>
              </a:rPr>
              <a:t>♥</a:t>
            </a:r>
            <a:r>
              <a:rPr lang="nl-NL" sz="2400" dirty="0">
                <a:solidFill>
                  <a:srgbClr val="244D10"/>
                </a:solidFill>
              </a:rPr>
              <a:t> belooft u minimaal een 5-kaart.</a:t>
            </a:r>
          </a:p>
          <a:p>
            <a:r>
              <a:rPr lang="nl-NL" sz="2400" dirty="0">
                <a:solidFill>
                  <a:srgbClr val="244D10"/>
                </a:solidFill>
              </a:rPr>
              <a:t>Deze hand openen wij dus met 1♣.</a:t>
            </a:r>
          </a:p>
        </p:txBody>
      </p:sp>
      <p:sp>
        <p:nvSpPr>
          <p:cNvPr id="2" name="Rond diagonale hoek rechthoek 23">
            <a:extLst>
              <a:ext uri="{FF2B5EF4-FFF2-40B4-BE49-F238E27FC236}">
                <a16:creationId xmlns:a16="http://schemas.microsoft.com/office/drawing/2014/main" id="{5400E9BE-35DC-9386-D6A3-35C1D471CFD5}"/>
              </a:ext>
            </a:extLst>
          </p:cNvPr>
          <p:cNvSpPr/>
          <p:nvPr/>
        </p:nvSpPr>
        <p:spPr>
          <a:xfrm>
            <a:off x="396464" y="2304000"/>
            <a:ext cx="8352000" cy="792000"/>
          </a:xfrm>
          <a:prstGeom prst="round2DiagRect">
            <a:avLst/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400">
                <a:cs typeface="Calibri" panose="020F0502020204030204" pitchFamily="34" charset="0"/>
              </a:rPr>
              <a:t>U mag starten met bieden. </a:t>
            </a:r>
            <a:br>
              <a:rPr lang="nl-NL" sz="2400">
                <a:cs typeface="Calibri" panose="020F0502020204030204" pitchFamily="34" charset="0"/>
              </a:rPr>
            </a:br>
            <a:r>
              <a:rPr lang="nl-NL" sz="2400">
                <a:cs typeface="Calibri" panose="020F0502020204030204" pitchFamily="34" charset="0"/>
              </a:rPr>
              <a:t>Wat gaat u bieden?</a:t>
            </a:r>
            <a:endParaRPr lang="nl-NL" sz="2400" dirty="0">
              <a:cs typeface="Calibri" panose="020F0502020204030204" pitchFamily="34" charset="0"/>
            </a:endParaRPr>
          </a:p>
        </p:txBody>
      </p:sp>
      <p:graphicFrame>
        <p:nvGraphicFramePr>
          <p:cNvPr id="3" name="Tabel 2">
            <a:extLst>
              <a:ext uri="{FF2B5EF4-FFF2-40B4-BE49-F238E27FC236}">
                <a16:creationId xmlns:a16="http://schemas.microsoft.com/office/drawing/2014/main" id="{DFB816FC-D80E-538C-2A4C-CBD69757129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19593097"/>
              </p:ext>
            </p:extLst>
          </p:nvPr>
        </p:nvGraphicFramePr>
        <p:xfrm>
          <a:off x="396000" y="3240000"/>
          <a:ext cx="2566578" cy="1795552"/>
        </p:xfrm>
        <a:graphic>
          <a:graphicData uri="http://schemas.openxmlformats.org/drawingml/2006/table">
            <a:tbl>
              <a:tblPr firstRow="1" bandRow="1">
                <a:tableStyleId>{0505E3EF-67EA-436B-97B2-0124C06EBD24}</a:tableStyleId>
              </a:tblPr>
              <a:tblGrid>
                <a:gridCol w="371529">
                  <a:extLst>
                    <a:ext uri="{9D8B030D-6E8A-4147-A177-3AD203B41FA5}">
                      <a16:colId xmlns:a16="http://schemas.microsoft.com/office/drawing/2014/main" val="4208127773"/>
                    </a:ext>
                  </a:extLst>
                </a:gridCol>
                <a:gridCol w="2195049">
                  <a:extLst>
                    <a:ext uri="{9D8B030D-6E8A-4147-A177-3AD203B41FA5}">
                      <a16:colId xmlns:a16="http://schemas.microsoft.com/office/drawing/2014/main" val="3814898469"/>
                    </a:ext>
                  </a:extLst>
                </a:gridCol>
              </a:tblGrid>
              <a:tr h="415372"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/>
                        <a:t>♠</a:t>
                      </a:r>
                    </a:p>
                  </a:txBody>
                  <a:tcPr marT="41564" marB="41564"/>
                </a:tc>
                <a:tc>
                  <a:txBody>
                    <a:bodyPr/>
                    <a:lstStyle/>
                    <a:p>
                      <a:r>
                        <a:rPr lang="nl-NL" sz="2400" b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H986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290467215"/>
                  </a:ext>
                </a:extLst>
              </a:tr>
              <a:tr h="421142"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>
                          <a:solidFill>
                            <a:srgbClr val="FF0000"/>
                          </a:solidFill>
                        </a:rPr>
                        <a:t>♥</a:t>
                      </a:r>
                    </a:p>
                  </a:txBody>
                  <a:tcPr marT="41564" marB="41564"/>
                </a:tc>
                <a:tc>
                  <a:txBody>
                    <a:bodyPr/>
                    <a:lstStyle/>
                    <a:p>
                      <a:r>
                        <a:rPr lang="nl-NL" sz="2400" b="0">
                          <a:solidFill>
                            <a:srgbClr val="C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A654</a:t>
                      </a:r>
                      <a:endParaRPr lang="nl-NL" sz="2400" b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180997622"/>
                  </a:ext>
                </a:extLst>
              </a:tr>
              <a:tr h="421142"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>
                          <a:solidFill>
                            <a:srgbClr val="FF0000"/>
                          </a:solidFill>
                        </a:rPr>
                        <a:t>♦</a:t>
                      </a:r>
                    </a:p>
                  </a:txBody>
                  <a:tcPr marT="41564" marB="41564"/>
                </a:tc>
                <a:tc>
                  <a:txBody>
                    <a:bodyPr/>
                    <a:lstStyle/>
                    <a:p>
                      <a:r>
                        <a:rPr lang="nl-NL" sz="2400" b="0">
                          <a:solidFill>
                            <a:srgbClr val="C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AH9</a:t>
                      </a:r>
                      <a:endParaRPr lang="nl-NL" sz="2400" b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905866764"/>
                  </a:ext>
                </a:extLst>
              </a:tr>
              <a:tr h="421142"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/>
                        <a:t>♣</a:t>
                      </a:r>
                    </a:p>
                  </a:txBody>
                  <a:tcPr marT="41564" marB="41564"/>
                </a:tc>
                <a:tc>
                  <a:txBody>
                    <a:bodyPr/>
                    <a:lstStyle/>
                    <a:p>
                      <a:r>
                        <a:rPr lang="nl-NL" sz="2400" b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107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75332163"/>
                  </a:ext>
                </a:extLst>
              </a:tr>
            </a:tbl>
          </a:graphicData>
        </a:graphic>
      </p:graphicFrame>
    </p:spTree>
  </p:cSld>
  <p:clrMapOvr>
    <a:masterClrMapping/>
  </p:clrMapOvr>
  <p:transition advClick="0"/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ond diagonale hoek rechthoek 23"/>
          <p:cNvSpPr/>
          <p:nvPr/>
        </p:nvSpPr>
        <p:spPr>
          <a:xfrm>
            <a:off x="396000" y="2304000"/>
            <a:ext cx="8352000" cy="792000"/>
          </a:xfrm>
          <a:prstGeom prst="round2DiagRect">
            <a:avLst/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400" dirty="0">
                <a:cs typeface="Calibri" panose="020F0502020204030204" pitchFamily="34" charset="0"/>
              </a:rPr>
              <a:t>U mag starten met bieden. </a:t>
            </a:r>
            <a:br>
              <a:rPr lang="nl-NL" sz="2400" dirty="0">
                <a:cs typeface="Calibri" panose="020F0502020204030204" pitchFamily="34" charset="0"/>
              </a:rPr>
            </a:br>
            <a:r>
              <a:rPr lang="nl-NL" sz="2400" dirty="0">
                <a:cs typeface="Calibri" panose="020F0502020204030204" pitchFamily="34" charset="0"/>
              </a:rPr>
              <a:t>Wat gaat u bieden?</a:t>
            </a:r>
          </a:p>
        </p:txBody>
      </p:sp>
      <p:sp>
        <p:nvSpPr>
          <p:cNvPr id="29" name="Rond diagonale hoek rechthoek 28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22</a:t>
            </a:r>
          </a:p>
        </p:txBody>
      </p:sp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7" name="Afbeelding 16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graphicFrame>
        <p:nvGraphicFramePr>
          <p:cNvPr id="21" name="Tabel 2">
            <a:extLst>
              <a:ext uri="{FF2B5EF4-FFF2-40B4-BE49-F238E27FC236}">
                <a16:creationId xmlns:a16="http://schemas.microsoft.com/office/drawing/2014/main" id="{8B98E354-9CA3-4B5E-AD93-9BFC9E10CD0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91596228"/>
              </p:ext>
            </p:extLst>
          </p:nvPr>
        </p:nvGraphicFramePr>
        <p:xfrm>
          <a:off x="396000" y="3240000"/>
          <a:ext cx="2566578" cy="1795552"/>
        </p:xfrm>
        <a:graphic>
          <a:graphicData uri="http://schemas.openxmlformats.org/drawingml/2006/table">
            <a:tbl>
              <a:tblPr firstRow="1" bandRow="1">
                <a:tableStyleId>{0505E3EF-67EA-436B-97B2-0124C06EBD24}</a:tableStyleId>
              </a:tblPr>
              <a:tblGrid>
                <a:gridCol w="371529">
                  <a:extLst>
                    <a:ext uri="{9D8B030D-6E8A-4147-A177-3AD203B41FA5}">
                      <a16:colId xmlns:a16="http://schemas.microsoft.com/office/drawing/2014/main" val="4208127773"/>
                    </a:ext>
                  </a:extLst>
                </a:gridCol>
                <a:gridCol w="2195049">
                  <a:extLst>
                    <a:ext uri="{9D8B030D-6E8A-4147-A177-3AD203B41FA5}">
                      <a16:colId xmlns:a16="http://schemas.microsoft.com/office/drawing/2014/main" val="3814898469"/>
                    </a:ext>
                  </a:extLst>
                </a:gridCol>
              </a:tblGrid>
              <a:tr h="415372"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/>
                        <a:t>♠</a:t>
                      </a:r>
                    </a:p>
                  </a:txBody>
                  <a:tcPr marT="41564" marB="41564"/>
                </a:tc>
                <a:tc>
                  <a:txBody>
                    <a:bodyPr/>
                    <a:lstStyle/>
                    <a:p>
                      <a:r>
                        <a:rPr lang="nl-NL" sz="2400" b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HV965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290467215"/>
                  </a:ext>
                </a:extLst>
              </a:tr>
              <a:tr h="421142"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>
                          <a:solidFill>
                            <a:srgbClr val="FF0000"/>
                          </a:solidFill>
                        </a:rPr>
                        <a:t>♥</a:t>
                      </a:r>
                    </a:p>
                  </a:txBody>
                  <a:tcPr marT="41564" marB="41564"/>
                </a:tc>
                <a:tc>
                  <a:txBody>
                    <a:bodyPr/>
                    <a:lstStyle/>
                    <a:p>
                      <a:r>
                        <a:rPr lang="nl-NL" sz="2400" b="0">
                          <a:solidFill>
                            <a:srgbClr val="C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AV</a:t>
                      </a:r>
                      <a:endParaRPr lang="nl-NL" sz="2400" b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180997622"/>
                  </a:ext>
                </a:extLst>
              </a:tr>
              <a:tr h="421142"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>
                          <a:solidFill>
                            <a:srgbClr val="FF0000"/>
                          </a:solidFill>
                        </a:rPr>
                        <a:t>♦</a:t>
                      </a:r>
                    </a:p>
                  </a:txBody>
                  <a:tcPr marT="41564" marB="41564"/>
                </a:tc>
                <a:tc>
                  <a:txBody>
                    <a:bodyPr/>
                    <a:lstStyle/>
                    <a:p>
                      <a:r>
                        <a:rPr lang="nl-NL" sz="2400" b="0">
                          <a:solidFill>
                            <a:srgbClr val="C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H8</a:t>
                      </a:r>
                      <a:endParaRPr lang="nl-NL" sz="2400" b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905866764"/>
                  </a:ext>
                </a:extLst>
              </a:tr>
              <a:tr h="421142"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/>
                        <a:t>♣</a:t>
                      </a:r>
                    </a:p>
                  </a:txBody>
                  <a:tcPr marT="41564" marB="41564"/>
                </a:tc>
                <a:tc>
                  <a:txBody>
                    <a:bodyPr/>
                    <a:lstStyle/>
                    <a:p>
                      <a:r>
                        <a:rPr lang="nl-NL" sz="2400" b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V1054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75332163"/>
                  </a:ext>
                </a:extLst>
              </a:tr>
            </a:tbl>
          </a:graphicData>
        </a:graphic>
      </p:graphicFrame>
      <p:sp>
        <p:nvSpPr>
          <p:cNvPr id="14" name="Tekstvak 13">
            <a:extLst>
              <a:ext uri="{FF2B5EF4-FFF2-40B4-BE49-F238E27FC236}">
                <a16:creationId xmlns:a16="http://schemas.microsoft.com/office/drawing/2014/main" id="{E7D4AB1B-0A54-4097-A155-6F2948665439}"/>
              </a:ext>
            </a:extLst>
          </p:cNvPr>
          <p:cNvSpPr txBox="1"/>
          <p:nvPr/>
        </p:nvSpPr>
        <p:spPr>
          <a:xfrm>
            <a:off x="6997694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l-NL" sz="1050" dirty="0"/>
              <a:t>© Bridge Office - Serie 4 - Les 1</a:t>
            </a:r>
          </a:p>
        </p:txBody>
      </p:sp>
      <p:sp>
        <p:nvSpPr>
          <p:cNvPr id="15" name="Tekstvak 14">
            <a:extLst>
              <a:ext uri="{FF2B5EF4-FFF2-40B4-BE49-F238E27FC236}">
                <a16:creationId xmlns:a16="http://schemas.microsoft.com/office/drawing/2014/main" id="{FA06EE1F-B6E2-47B3-9208-96CC475FE76D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- Serie 4 - Les 1</a:t>
            </a:r>
          </a:p>
        </p:txBody>
      </p:sp>
      <p:sp>
        <p:nvSpPr>
          <p:cNvPr id="16" name="Rond diagonale hoek rechthoek 24">
            <a:hlinkClick r:id="rId4" action="ppaction://hlinksldjump"/>
            <a:extLst>
              <a:ext uri="{FF2B5EF4-FFF2-40B4-BE49-F238E27FC236}">
                <a16:creationId xmlns:a16="http://schemas.microsoft.com/office/drawing/2014/main" id="{FE9A8605-7375-4ED5-9BC0-35186AC80C97}"/>
              </a:ext>
            </a:extLst>
          </p:cNvPr>
          <p:cNvSpPr/>
          <p:nvPr/>
        </p:nvSpPr>
        <p:spPr>
          <a:xfrm>
            <a:off x="3240000" y="3818279"/>
            <a:ext cx="5522400" cy="504056"/>
          </a:xfrm>
          <a:prstGeom prst="round2Diag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1♠</a:t>
            </a:r>
          </a:p>
        </p:txBody>
      </p:sp>
      <p:sp>
        <p:nvSpPr>
          <p:cNvPr id="22" name="Rond diagonale hoek rechthoek 25">
            <a:hlinkClick r:id="rId8" action="ppaction://hlinksldjump"/>
            <a:extLst>
              <a:ext uri="{FF2B5EF4-FFF2-40B4-BE49-F238E27FC236}">
                <a16:creationId xmlns:a16="http://schemas.microsoft.com/office/drawing/2014/main" id="{ABEA6544-6122-4A3A-8A21-C60DB7201E5B}"/>
              </a:ext>
            </a:extLst>
          </p:cNvPr>
          <p:cNvSpPr/>
          <p:nvPr/>
        </p:nvSpPr>
        <p:spPr>
          <a:xfrm>
            <a:off x="3240000" y="3222000"/>
            <a:ext cx="5522400" cy="504056"/>
          </a:xfrm>
          <a:prstGeom prst="round2Diag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1SA</a:t>
            </a:r>
          </a:p>
        </p:txBody>
      </p:sp>
      <p:sp>
        <p:nvSpPr>
          <p:cNvPr id="23" name="Rond diagonale hoek rechthoek 26">
            <a:hlinkClick r:id="rId8" action="ppaction://hlinksldjump"/>
            <a:extLst>
              <a:ext uri="{FF2B5EF4-FFF2-40B4-BE49-F238E27FC236}">
                <a16:creationId xmlns:a16="http://schemas.microsoft.com/office/drawing/2014/main" id="{578D6B47-05C8-4BAB-899F-6428A65D1CC0}"/>
              </a:ext>
            </a:extLst>
          </p:cNvPr>
          <p:cNvSpPr/>
          <p:nvPr/>
        </p:nvSpPr>
        <p:spPr>
          <a:xfrm>
            <a:off x="3226459" y="4414558"/>
            <a:ext cx="5522400" cy="505399"/>
          </a:xfrm>
          <a:prstGeom prst="round2DiagRect">
            <a:avLst>
              <a:gd name="adj1" fmla="val 16667"/>
              <a:gd name="adj2" fmla="val 0"/>
            </a:avLst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1♣</a:t>
            </a:r>
          </a:p>
        </p:txBody>
      </p:sp>
    </p:spTree>
  </p:cSld>
  <p:clrMapOvr>
    <a:masterClrMapping/>
  </p:clrMapOvr>
  <p:transition advClick="0"/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/>
          <p:cNvSpPr/>
          <p:nvPr/>
        </p:nvSpPr>
        <p:spPr>
          <a:xfrm>
            <a:off x="2186700" y="1465495"/>
            <a:ext cx="6552000" cy="576000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Jammer! Dat is niet het goede antwoord.</a:t>
            </a:r>
          </a:p>
        </p:txBody>
      </p:sp>
      <p:sp>
        <p:nvSpPr>
          <p:cNvPr id="10" name="Rond diagonale hoek rechthoek 9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1" name="Rond diagonale hoek rechthoek 10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2" name="Rond diagonale hoek rechthoek 11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sp>
        <p:nvSpPr>
          <p:cNvPr id="13" name="Rond diagonale hoek rechthoek 12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22</a:t>
            </a:r>
          </a:p>
        </p:txBody>
      </p:sp>
      <p:pic>
        <p:nvPicPr>
          <p:cNvPr id="16" name="Afbeelding 15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7" name="Tekstvak 16">
            <a:extLst>
              <a:ext uri="{FF2B5EF4-FFF2-40B4-BE49-F238E27FC236}">
                <a16:creationId xmlns:a16="http://schemas.microsoft.com/office/drawing/2014/main" id="{2B0781A6-D547-4FAF-A4F2-BE14AD12193B}"/>
              </a:ext>
            </a:extLst>
          </p:cNvPr>
          <p:cNvSpPr txBox="1"/>
          <p:nvPr/>
        </p:nvSpPr>
        <p:spPr>
          <a:xfrm>
            <a:off x="6997694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l-NL" sz="1050" dirty="0"/>
              <a:t>© Bridge Office - Serie 4 - Les 1</a:t>
            </a:r>
          </a:p>
        </p:txBody>
      </p:sp>
      <p:sp>
        <p:nvSpPr>
          <p:cNvPr id="18" name="Tekstvak 17">
            <a:extLst>
              <a:ext uri="{FF2B5EF4-FFF2-40B4-BE49-F238E27FC236}">
                <a16:creationId xmlns:a16="http://schemas.microsoft.com/office/drawing/2014/main" id="{BB68A520-FA32-4139-A111-06F3E88A2F8C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- Serie 4 - Les 1</a:t>
            </a:r>
          </a:p>
        </p:txBody>
      </p:sp>
      <p:sp>
        <p:nvSpPr>
          <p:cNvPr id="19" name="Tekstvak 18">
            <a:extLst>
              <a:ext uri="{FF2B5EF4-FFF2-40B4-BE49-F238E27FC236}">
                <a16:creationId xmlns:a16="http://schemas.microsoft.com/office/drawing/2014/main" id="{CA7C49BA-E1E2-4029-B987-0CBBB4380C74}"/>
              </a:ext>
            </a:extLst>
          </p:cNvPr>
          <p:cNvSpPr txBox="1"/>
          <p:nvPr/>
        </p:nvSpPr>
        <p:spPr>
          <a:xfrm>
            <a:off x="3240000" y="3240000"/>
            <a:ext cx="5508000" cy="156966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sz="2400" dirty="0">
                <a:solidFill>
                  <a:srgbClr val="244D10"/>
                </a:solidFill>
              </a:rPr>
              <a:t>Een mooie 16 punter. </a:t>
            </a:r>
          </a:p>
          <a:p>
            <a:r>
              <a:rPr lang="nl-NL" sz="2400" dirty="0">
                <a:solidFill>
                  <a:srgbClr val="244D10"/>
                </a:solidFill>
              </a:rPr>
              <a:t>Maar geen SA verdeling. </a:t>
            </a:r>
          </a:p>
          <a:p>
            <a:r>
              <a:rPr lang="nl-NL" sz="2400" dirty="0">
                <a:solidFill>
                  <a:srgbClr val="244D10"/>
                </a:solidFill>
              </a:rPr>
              <a:t>De 5-kaart ♠ moet u tegenhouden om met 1SA te openen. Open gewoon met 1♠.</a:t>
            </a:r>
          </a:p>
        </p:txBody>
      </p:sp>
      <p:sp>
        <p:nvSpPr>
          <p:cNvPr id="2" name="Rond diagonale hoek rechthoek 23">
            <a:extLst>
              <a:ext uri="{FF2B5EF4-FFF2-40B4-BE49-F238E27FC236}">
                <a16:creationId xmlns:a16="http://schemas.microsoft.com/office/drawing/2014/main" id="{28B04FAA-DF59-D6A2-8295-D24B53E0E641}"/>
              </a:ext>
            </a:extLst>
          </p:cNvPr>
          <p:cNvSpPr/>
          <p:nvPr/>
        </p:nvSpPr>
        <p:spPr>
          <a:xfrm>
            <a:off x="396000" y="2304000"/>
            <a:ext cx="8352000" cy="792000"/>
          </a:xfrm>
          <a:prstGeom prst="round2DiagRect">
            <a:avLst/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400" dirty="0">
                <a:cs typeface="Calibri" panose="020F0502020204030204" pitchFamily="34" charset="0"/>
              </a:rPr>
              <a:t>U mag starten met bieden. </a:t>
            </a:r>
            <a:br>
              <a:rPr lang="nl-NL" sz="2400" dirty="0">
                <a:cs typeface="Calibri" panose="020F0502020204030204" pitchFamily="34" charset="0"/>
              </a:rPr>
            </a:br>
            <a:r>
              <a:rPr lang="nl-NL" sz="2400" dirty="0">
                <a:cs typeface="Calibri" panose="020F0502020204030204" pitchFamily="34" charset="0"/>
              </a:rPr>
              <a:t>Wat gaat u bieden?</a:t>
            </a:r>
          </a:p>
        </p:txBody>
      </p:sp>
      <p:graphicFrame>
        <p:nvGraphicFramePr>
          <p:cNvPr id="3" name="Tabel 2">
            <a:extLst>
              <a:ext uri="{FF2B5EF4-FFF2-40B4-BE49-F238E27FC236}">
                <a16:creationId xmlns:a16="http://schemas.microsoft.com/office/drawing/2014/main" id="{746F8363-25E8-75A5-2217-6717B14AD35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38269203"/>
              </p:ext>
            </p:extLst>
          </p:nvPr>
        </p:nvGraphicFramePr>
        <p:xfrm>
          <a:off x="396000" y="3240000"/>
          <a:ext cx="2566578" cy="1795552"/>
        </p:xfrm>
        <a:graphic>
          <a:graphicData uri="http://schemas.openxmlformats.org/drawingml/2006/table">
            <a:tbl>
              <a:tblPr firstRow="1" bandRow="1">
                <a:tableStyleId>{0505E3EF-67EA-436B-97B2-0124C06EBD24}</a:tableStyleId>
              </a:tblPr>
              <a:tblGrid>
                <a:gridCol w="371529">
                  <a:extLst>
                    <a:ext uri="{9D8B030D-6E8A-4147-A177-3AD203B41FA5}">
                      <a16:colId xmlns:a16="http://schemas.microsoft.com/office/drawing/2014/main" val="4208127773"/>
                    </a:ext>
                  </a:extLst>
                </a:gridCol>
                <a:gridCol w="2195049">
                  <a:extLst>
                    <a:ext uri="{9D8B030D-6E8A-4147-A177-3AD203B41FA5}">
                      <a16:colId xmlns:a16="http://schemas.microsoft.com/office/drawing/2014/main" val="3814898469"/>
                    </a:ext>
                  </a:extLst>
                </a:gridCol>
              </a:tblGrid>
              <a:tr h="415372"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/>
                        <a:t>♠</a:t>
                      </a:r>
                    </a:p>
                  </a:txBody>
                  <a:tcPr marT="41564" marB="41564"/>
                </a:tc>
                <a:tc>
                  <a:txBody>
                    <a:bodyPr/>
                    <a:lstStyle/>
                    <a:p>
                      <a:r>
                        <a:rPr lang="nl-NL" sz="2400" b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HV965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290467215"/>
                  </a:ext>
                </a:extLst>
              </a:tr>
              <a:tr h="421142"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>
                          <a:solidFill>
                            <a:srgbClr val="FF0000"/>
                          </a:solidFill>
                        </a:rPr>
                        <a:t>♥</a:t>
                      </a:r>
                    </a:p>
                  </a:txBody>
                  <a:tcPr marT="41564" marB="41564"/>
                </a:tc>
                <a:tc>
                  <a:txBody>
                    <a:bodyPr/>
                    <a:lstStyle/>
                    <a:p>
                      <a:r>
                        <a:rPr lang="nl-NL" sz="2400" b="0">
                          <a:solidFill>
                            <a:srgbClr val="C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AV</a:t>
                      </a:r>
                      <a:endParaRPr lang="nl-NL" sz="2400" b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180997622"/>
                  </a:ext>
                </a:extLst>
              </a:tr>
              <a:tr h="421142"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>
                          <a:solidFill>
                            <a:srgbClr val="FF0000"/>
                          </a:solidFill>
                        </a:rPr>
                        <a:t>♦</a:t>
                      </a:r>
                    </a:p>
                  </a:txBody>
                  <a:tcPr marT="41564" marB="41564"/>
                </a:tc>
                <a:tc>
                  <a:txBody>
                    <a:bodyPr/>
                    <a:lstStyle/>
                    <a:p>
                      <a:r>
                        <a:rPr lang="nl-NL" sz="2400" b="0">
                          <a:solidFill>
                            <a:srgbClr val="C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H8</a:t>
                      </a:r>
                      <a:endParaRPr lang="nl-NL" sz="2400" b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905866764"/>
                  </a:ext>
                </a:extLst>
              </a:tr>
              <a:tr h="421142"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/>
                        <a:t>♣</a:t>
                      </a:r>
                    </a:p>
                  </a:txBody>
                  <a:tcPr marT="41564" marB="41564"/>
                </a:tc>
                <a:tc>
                  <a:txBody>
                    <a:bodyPr/>
                    <a:lstStyle/>
                    <a:p>
                      <a:r>
                        <a:rPr lang="nl-NL" sz="2400" b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V1054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75332163"/>
                  </a:ext>
                </a:extLst>
              </a:tr>
            </a:tbl>
          </a:graphicData>
        </a:graphic>
      </p:graphicFrame>
    </p:spTree>
  </p:cSld>
  <p:clrMapOvr>
    <a:masterClrMapping/>
  </p:clrMapOvr>
  <p:transition advClick="0"/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ond diagonale hoek rechthoek 23"/>
          <p:cNvSpPr/>
          <p:nvPr/>
        </p:nvSpPr>
        <p:spPr>
          <a:xfrm>
            <a:off x="396000" y="2304000"/>
            <a:ext cx="8352000" cy="792000"/>
          </a:xfrm>
          <a:prstGeom prst="round2DiagRect">
            <a:avLst/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400" dirty="0">
                <a:cs typeface="Calibri" panose="020F0502020204030204" pitchFamily="34" charset="0"/>
              </a:rPr>
              <a:t>U mag starten met bieden. </a:t>
            </a:r>
            <a:br>
              <a:rPr lang="nl-NL" sz="2400" dirty="0">
                <a:cs typeface="Calibri" panose="020F0502020204030204" pitchFamily="34" charset="0"/>
              </a:rPr>
            </a:br>
            <a:r>
              <a:rPr lang="nl-NL" sz="2400" dirty="0">
                <a:cs typeface="Calibri" panose="020F0502020204030204" pitchFamily="34" charset="0"/>
              </a:rPr>
              <a:t>Wat gaat u bieden?</a:t>
            </a:r>
          </a:p>
        </p:txBody>
      </p:sp>
      <p:sp>
        <p:nvSpPr>
          <p:cNvPr id="29" name="Rond diagonale hoek rechthoek 28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23</a:t>
            </a:r>
          </a:p>
        </p:txBody>
      </p:sp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3" name="Afbeelding 12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graphicFrame>
        <p:nvGraphicFramePr>
          <p:cNvPr id="19" name="Tabel 2">
            <a:extLst>
              <a:ext uri="{FF2B5EF4-FFF2-40B4-BE49-F238E27FC236}">
                <a16:creationId xmlns:a16="http://schemas.microsoft.com/office/drawing/2014/main" id="{1D1877A6-CC50-41A0-8A94-1A892604B58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38721191"/>
              </p:ext>
            </p:extLst>
          </p:nvPr>
        </p:nvGraphicFramePr>
        <p:xfrm>
          <a:off x="396000" y="3240000"/>
          <a:ext cx="2566578" cy="1795552"/>
        </p:xfrm>
        <a:graphic>
          <a:graphicData uri="http://schemas.openxmlformats.org/drawingml/2006/table">
            <a:tbl>
              <a:tblPr firstRow="1" bandRow="1">
                <a:tableStyleId>{0505E3EF-67EA-436B-97B2-0124C06EBD24}</a:tableStyleId>
              </a:tblPr>
              <a:tblGrid>
                <a:gridCol w="371529">
                  <a:extLst>
                    <a:ext uri="{9D8B030D-6E8A-4147-A177-3AD203B41FA5}">
                      <a16:colId xmlns:a16="http://schemas.microsoft.com/office/drawing/2014/main" val="4208127773"/>
                    </a:ext>
                  </a:extLst>
                </a:gridCol>
                <a:gridCol w="2195049">
                  <a:extLst>
                    <a:ext uri="{9D8B030D-6E8A-4147-A177-3AD203B41FA5}">
                      <a16:colId xmlns:a16="http://schemas.microsoft.com/office/drawing/2014/main" val="3814898469"/>
                    </a:ext>
                  </a:extLst>
                </a:gridCol>
              </a:tblGrid>
              <a:tr h="415372"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/>
                        <a:t>♠</a:t>
                      </a:r>
                    </a:p>
                  </a:txBody>
                  <a:tcPr marT="41564" marB="41564"/>
                </a:tc>
                <a:tc>
                  <a:txBody>
                    <a:bodyPr/>
                    <a:lstStyle/>
                    <a:p>
                      <a:r>
                        <a:rPr lang="nl-NL" sz="2400" b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H104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290467215"/>
                  </a:ext>
                </a:extLst>
              </a:tr>
              <a:tr h="421142"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>
                          <a:solidFill>
                            <a:srgbClr val="FF0000"/>
                          </a:solidFill>
                        </a:rPr>
                        <a:t>♥</a:t>
                      </a:r>
                    </a:p>
                  </a:txBody>
                  <a:tcPr marT="41564" marB="41564"/>
                </a:tc>
                <a:tc>
                  <a:txBody>
                    <a:bodyPr/>
                    <a:lstStyle/>
                    <a:p>
                      <a:r>
                        <a:rPr lang="nl-NL" sz="2400" b="0">
                          <a:solidFill>
                            <a:srgbClr val="C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AHVB53</a:t>
                      </a:r>
                      <a:endParaRPr lang="nl-NL" sz="2400" b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180997622"/>
                  </a:ext>
                </a:extLst>
              </a:tr>
              <a:tr h="421142"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>
                          <a:solidFill>
                            <a:srgbClr val="FF0000"/>
                          </a:solidFill>
                        </a:rPr>
                        <a:t>♦</a:t>
                      </a:r>
                    </a:p>
                  </a:txBody>
                  <a:tcPr marT="41564" marB="41564"/>
                </a:tc>
                <a:tc>
                  <a:txBody>
                    <a:bodyPr/>
                    <a:lstStyle/>
                    <a:p>
                      <a:r>
                        <a:rPr lang="nl-NL" sz="2400" b="0">
                          <a:solidFill>
                            <a:srgbClr val="C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</a:t>
                      </a:r>
                      <a:endParaRPr lang="nl-NL" sz="2400" b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905866764"/>
                  </a:ext>
                </a:extLst>
              </a:tr>
              <a:tr h="421142"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/>
                        <a:t>♣</a:t>
                      </a:r>
                    </a:p>
                  </a:txBody>
                  <a:tcPr marT="41564" marB="41564"/>
                </a:tc>
                <a:tc>
                  <a:txBody>
                    <a:bodyPr/>
                    <a:lstStyle/>
                    <a:p>
                      <a:r>
                        <a:rPr lang="nl-NL" sz="2400" b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H65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75332163"/>
                  </a:ext>
                </a:extLst>
              </a:tr>
            </a:tbl>
          </a:graphicData>
        </a:graphic>
      </p:graphicFrame>
      <p:sp>
        <p:nvSpPr>
          <p:cNvPr id="20" name="Tekstvak 19">
            <a:extLst>
              <a:ext uri="{FF2B5EF4-FFF2-40B4-BE49-F238E27FC236}">
                <a16:creationId xmlns:a16="http://schemas.microsoft.com/office/drawing/2014/main" id="{DBE77DA5-1CB2-4561-A77C-B8AB4F47258F}"/>
              </a:ext>
            </a:extLst>
          </p:cNvPr>
          <p:cNvSpPr txBox="1"/>
          <p:nvPr/>
        </p:nvSpPr>
        <p:spPr>
          <a:xfrm>
            <a:off x="6997694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l-NL" sz="1050" dirty="0"/>
              <a:t>© Bridge Office - Serie 4 - Les 1</a:t>
            </a:r>
          </a:p>
        </p:txBody>
      </p:sp>
      <p:sp>
        <p:nvSpPr>
          <p:cNvPr id="21" name="Tekstvak 20">
            <a:extLst>
              <a:ext uri="{FF2B5EF4-FFF2-40B4-BE49-F238E27FC236}">
                <a16:creationId xmlns:a16="http://schemas.microsoft.com/office/drawing/2014/main" id="{27A311F0-A517-4D9D-9228-1AA3ACF7C1BC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- Serie 4 - Les 1</a:t>
            </a:r>
          </a:p>
        </p:txBody>
      </p:sp>
      <p:sp>
        <p:nvSpPr>
          <p:cNvPr id="14" name="Rond diagonale hoek rechthoek 24">
            <a:hlinkClick r:id="rId8" action="ppaction://hlinksldjump"/>
            <a:extLst>
              <a:ext uri="{FF2B5EF4-FFF2-40B4-BE49-F238E27FC236}">
                <a16:creationId xmlns:a16="http://schemas.microsoft.com/office/drawing/2014/main" id="{7B050C53-781F-4384-B2C5-7FE91B2B734B}"/>
              </a:ext>
            </a:extLst>
          </p:cNvPr>
          <p:cNvSpPr/>
          <p:nvPr/>
        </p:nvSpPr>
        <p:spPr>
          <a:xfrm>
            <a:off x="3240000" y="3818279"/>
            <a:ext cx="5522400" cy="504056"/>
          </a:xfrm>
          <a:prstGeom prst="round2Diag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2</a:t>
            </a:r>
            <a:r>
              <a:rPr lang="nl-NL" sz="2400" dirty="0">
                <a:solidFill>
                  <a:srgbClr val="FF0000"/>
                </a:solidFill>
              </a:rPr>
              <a:t>♥</a:t>
            </a:r>
          </a:p>
        </p:txBody>
      </p:sp>
      <p:sp>
        <p:nvSpPr>
          <p:cNvPr id="15" name="Rond diagonale hoek rechthoek 25">
            <a:hlinkClick r:id="rId4" action="ppaction://hlinksldjump"/>
            <a:extLst>
              <a:ext uri="{FF2B5EF4-FFF2-40B4-BE49-F238E27FC236}">
                <a16:creationId xmlns:a16="http://schemas.microsoft.com/office/drawing/2014/main" id="{5AF07416-4D8F-481E-B81D-3714BD83460C}"/>
              </a:ext>
            </a:extLst>
          </p:cNvPr>
          <p:cNvSpPr/>
          <p:nvPr/>
        </p:nvSpPr>
        <p:spPr>
          <a:xfrm>
            <a:off x="3240000" y="3222000"/>
            <a:ext cx="5522400" cy="504056"/>
          </a:xfrm>
          <a:prstGeom prst="round2Diag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1</a:t>
            </a:r>
            <a:r>
              <a:rPr lang="nl-NL" sz="2400" dirty="0">
                <a:solidFill>
                  <a:srgbClr val="FF0000"/>
                </a:solidFill>
              </a:rPr>
              <a:t>♥</a:t>
            </a:r>
          </a:p>
        </p:txBody>
      </p:sp>
      <p:sp>
        <p:nvSpPr>
          <p:cNvPr id="22" name="Rond diagonale hoek rechthoek 26">
            <a:hlinkClick r:id="rId8" action="ppaction://hlinksldjump"/>
            <a:extLst>
              <a:ext uri="{FF2B5EF4-FFF2-40B4-BE49-F238E27FC236}">
                <a16:creationId xmlns:a16="http://schemas.microsoft.com/office/drawing/2014/main" id="{BC0994A8-3B02-4B4A-8C9F-90D479E233A7}"/>
              </a:ext>
            </a:extLst>
          </p:cNvPr>
          <p:cNvSpPr/>
          <p:nvPr/>
        </p:nvSpPr>
        <p:spPr>
          <a:xfrm>
            <a:off x="3226459" y="4414558"/>
            <a:ext cx="5522400" cy="505399"/>
          </a:xfrm>
          <a:prstGeom prst="round2DiagRect">
            <a:avLst>
              <a:gd name="adj1" fmla="val 16667"/>
              <a:gd name="adj2" fmla="val 0"/>
            </a:avLst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2♣</a:t>
            </a:r>
          </a:p>
        </p:txBody>
      </p:sp>
    </p:spTree>
  </p:cSld>
  <p:clrMapOvr>
    <a:masterClrMapping/>
  </p:clrMapOvr>
  <p:transition advClick="0"/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/>
          <p:cNvSpPr/>
          <p:nvPr/>
        </p:nvSpPr>
        <p:spPr>
          <a:xfrm>
            <a:off x="2186700" y="1465495"/>
            <a:ext cx="6552000" cy="576000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Jammer! Dat is niet het goede antwoord.</a:t>
            </a:r>
          </a:p>
        </p:txBody>
      </p:sp>
      <p:sp>
        <p:nvSpPr>
          <p:cNvPr id="10" name="Rond diagonale hoek rechthoek 9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1" name="Rond diagonale hoek rechthoek 10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2" name="Rond diagonale hoek rechthoek 11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sp>
        <p:nvSpPr>
          <p:cNvPr id="13" name="Rond diagonale hoek rechthoek 12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23</a:t>
            </a:r>
          </a:p>
        </p:txBody>
      </p:sp>
      <p:pic>
        <p:nvPicPr>
          <p:cNvPr id="14" name="Afbeelding 13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20" name="Tekstvak 19">
            <a:extLst>
              <a:ext uri="{FF2B5EF4-FFF2-40B4-BE49-F238E27FC236}">
                <a16:creationId xmlns:a16="http://schemas.microsoft.com/office/drawing/2014/main" id="{31561C4F-9BD9-4F27-A1D5-A68D4974613B}"/>
              </a:ext>
            </a:extLst>
          </p:cNvPr>
          <p:cNvSpPr txBox="1"/>
          <p:nvPr/>
        </p:nvSpPr>
        <p:spPr>
          <a:xfrm>
            <a:off x="6997694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l-NL" sz="1050" dirty="0"/>
              <a:t>© Bridge Office - Serie 4 - Les 1</a:t>
            </a:r>
          </a:p>
        </p:txBody>
      </p:sp>
      <p:sp>
        <p:nvSpPr>
          <p:cNvPr id="21" name="Tekstvak 20">
            <a:extLst>
              <a:ext uri="{FF2B5EF4-FFF2-40B4-BE49-F238E27FC236}">
                <a16:creationId xmlns:a16="http://schemas.microsoft.com/office/drawing/2014/main" id="{C82EE942-82AE-43BF-82DB-EC313B639D37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- Serie 4 - Les 1</a:t>
            </a:r>
          </a:p>
        </p:txBody>
      </p:sp>
      <p:sp>
        <p:nvSpPr>
          <p:cNvPr id="15" name="Tekstvak 14">
            <a:extLst>
              <a:ext uri="{FF2B5EF4-FFF2-40B4-BE49-F238E27FC236}">
                <a16:creationId xmlns:a16="http://schemas.microsoft.com/office/drawing/2014/main" id="{80AF8D1B-7FB9-4388-8E5A-6C5A5C52B949}"/>
              </a:ext>
            </a:extLst>
          </p:cNvPr>
          <p:cNvSpPr txBox="1"/>
          <p:nvPr/>
        </p:nvSpPr>
        <p:spPr>
          <a:xfrm>
            <a:off x="3240000" y="3240000"/>
            <a:ext cx="5508000" cy="2308324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sz="2400" dirty="0">
                <a:solidFill>
                  <a:srgbClr val="244D10"/>
                </a:solidFill>
              </a:rPr>
              <a:t>19 punten. </a:t>
            </a:r>
          </a:p>
          <a:p>
            <a:r>
              <a:rPr lang="nl-NL" sz="2400" dirty="0">
                <a:solidFill>
                  <a:srgbClr val="244D10"/>
                </a:solidFill>
              </a:rPr>
              <a:t>Te weinig punten om met 2♣ te openen.</a:t>
            </a:r>
          </a:p>
          <a:p>
            <a:r>
              <a:rPr lang="nl-NL" sz="2400" dirty="0">
                <a:solidFill>
                  <a:srgbClr val="244D10"/>
                </a:solidFill>
              </a:rPr>
              <a:t>En een 2</a:t>
            </a:r>
            <a:r>
              <a:rPr lang="nl-NL" sz="2400" dirty="0">
                <a:solidFill>
                  <a:srgbClr val="FF0000"/>
                </a:solidFill>
              </a:rPr>
              <a:t>♥</a:t>
            </a:r>
            <a:r>
              <a:rPr lang="nl-NL" sz="2400" dirty="0">
                <a:solidFill>
                  <a:srgbClr val="244D10"/>
                </a:solidFill>
              </a:rPr>
              <a:t> opening is een zwakke 2. </a:t>
            </a:r>
            <a:br>
              <a:rPr lang="nl-NL" sz="2400" dirty="0">
                <a:solidFill>
                  <a:srgbClr val="244D10"/>
                </a:solidFill>
              </a:rPr>
            </a:br>
            <a:r>
              <a:rPr lang="nl-NL" sz="2400" dirty="0">
                <a:solidFill>
                  <a:srgbClr val="244D10"/>
                </a:solidFill>
              </a:rPr>
              <a:t>Dat kan dus helemaal niet.</a:t>
            </a:r>
          </a:p>
          <a:p>
            <a:r>
              <a:rPr lang="nl-NL" sz="2400" dirty="0">
                <a:solidFill>
                  <a:srgbClr val="244D10"/>
                </a:solidFill>
              </a:rPr>
              <a:t>Daarom openen wij met 1</a:t>
            </a:r>
            <a:r>
              <a:rPr lang="nl-NL" sz="2400" dirty="0">
                <a:solidFill>
                  <a:srgbClr val="FF0000"/>
                </a:solidFill>
              </a:rPr>
              <a:t>♥</a:t>
            </a:r>
            <a:r>
              <a:rPr lang="nl-NL" sz="2400" dirty="0">
                <a:solidFill>
                  <a:srgbClr val="244D10"/>
                </a:solidFill>
              </a:rPr>
              <a:t>. </a:t>
            </a:r>
            <a:br>
              <a:rPr lang="nl-NL" sz="2400" dirty="0">
                <a:solidFill>
                  <a:srgbClr val="244D10"/>
                </a:solidFill>
              </a:rPr>
            </a:br>
            <a:r>
              <a:rPr lang="nl-NL" sz="2400" dirty="0">
                <a:solidFill>
                  <a:srgbClr val="244D10"/>
                </a:solidFill>
              </a:rPr>
              <a:t>Dat belooft 12 t/m 19 punten</a:t>
            </a:r>
          </a:p>
        </p:txBody>
      </p:sp>
      <p:sp>
        <p:nvSpPr>
          <p:cNvPr id="2" name="Rond diagonale hoek rechthoek 23">
            <a:extLst>
              <a:ext uri="{FF2B5EF4-FFF2-40B4-BE49-F238E27FC236}">
                <a16:creationId xmlns:a16="http://schemas.microsoft.com/office/drawing/2014/main" id="{F96039D5-FEDE-F2B4-8464-22FF33ADC8C6}"/>
              </a:ext>
            </a:extLst>
          </p:cNvPr>
          <p:cNvSpPr/>
          <p:nvPr/>
        </p:nvSpPr>
        <p:spPr>
          <a:xfrm>
            <a:off x="396000" y="2304000"/>
            <a:ext cx="8352000" cy="792000"/>
          </a:xfrm>
          <a:prstGeom prst="round2DiagRect">
            <a:avLst/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400" dirty="0">
                <a:cs typeface="Calibri" panose="020F0502020204030204" pitchFamily="34" charset="0"/>
              </a:rPr>
              <a:t>U mag starten met bieden. </a:t>
            </a:r>
            <a:br>
              <a:rPr lang="nl-NL" sz="2400" dirty="0">
                <a:cs typeface="Calibri" panose="020F0502020204030204" pitchFamily="34" charset="0"/>
              </a:rPr>
            </a:br>
            <a:r>
              <a:rPr lang="nl-NL" sz="2400" dirty="0">
                <a:cs typeface="Calibri" panose="020F0502020204030204" pitchFamily="34" charset="0"/>
              </a:rPr>
              <a:t>Wat gaat u bieden?</a:t>
            </a:r>
          </a:p>
        </p:txBody>
      </p:sp>
      <p:graphicFrame>
        <p:nvGraphicFramePr>
          <p:cNvPr id="3" name="Tabel 2">
            <a:extLst>
              <a:ext uri="{FF2B5EF4-FFF2-40B4-BE49-F238E27FC236}">
                <a16:creationId xmlns:a16="http://schemas.microsoft.com/office/drawing/2014/main" id="{D5A95DA7-991E-3056-E898-1197148CFD0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65499420"/>
              </p:ext>
            </p:extLst>
          </p:nvPr>
        </p:nvGraphicFramePr>
        <p:xfrm>
          <a:off x="396000" y="3240000"/>
          <a:ext cx="2566578" cy="1795552"/>
        </p:xfrm>
        <a:graphic>
          <a:graphicData uri="http://schemas.openxmlformats.org/drawingml/2006/table">
            <a:tbl>
              <a:tblPr firstRow="1" bandRow="1">
                <a:tableStyleId>{0505E3EF-67EA-436B-97B2-0124C06EBD24}</a:tableStyleId>
              </a:tblPr>
              <a:tblGrid>
                <a:gridCol w="371529">
                  <a:extLst>
                    <a:ext uri="{9D8B030D-6E8A-4147-A177-3AD203B41FA5}">
                      <a16:colId xmlns:a16="http://schemas.microsoft.com/office/drawing/2014/main" val="4208127773"/>
                    </a:ext>
                  </a:extLst>
                </a:gridCol>
                <a:gridCol w="2195049">
                  <a:extLst>
                    <a:ext uri="{9D8B030D-6E8A-4147-A177-3AD203B41FA5}">
                      <a16:colId xmlns:a16="http://schemas.microsoft.com/office/drawing/2014/main" val="3814898469"/>
                    </a:ext>
                  </a:extLst>
                </a:gridCol>
              </a:tblGrid>
              <a:tr h="415372"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/>
                        <a:t>♠</a:t>
                      </a:r>
                    </a:p>
                  </a:txBody>
                  <a:tcPr marT="41564" marB="41564"/>
                </a:tc>
                <a:tc>
                  <a:txBody>
                    <a:bodyPr/>
                    <a:lstStyle/>
                    <a:p>
                      <a:r>
                        <a:rPr lang="nl-NL" sz="2400" b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H104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290467215"/>
                  </a:ext>
                </a:extLst>
              </a:tr>
              <a:tr h="421142"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>
                          <a:solidFill>
                            <a:srgbClr val="FF0000"/>
                          </a:solidFill>
                        </a:rPr>
                        <a:t>♥</a:t>
                      </a:r>
                    </a:p>
                  </a:txBody>
                  <a:tcPr marT="41564" marB="41564"/>
                </a:tc>
                <a:tc>
                  <a:txBody>
                    <a:bodyPr/>
                    <a:lstStyle/>
                    <a:p>
                      <a:r>
                        <a:rPr lang="nl-NL" sz="2400" b="0">
                          <a:solidFill>
                            <a:srgbClr val="C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AHVB53</a:t>
                      </a:r>
                      <a:endParaRPr lang="nl-NL" sz="2400" b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180997622"/>
                  </a:ext>
                </a:extLst>
              </a:tr>
              <a:tr h="421142"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>
                          <a:solidFill>
                            <a:srgbClr val="FF0000"/>
                          </a:solidFill>
                        </a:rPr>
                        <a:t>♦</a:t>
                      </a:r>
                    </a:p>
                  </a:txBody>
                  <a:tcPr marT="41564" marB="41564"/>
                </a:tc>
                <a:tc>
                  <a:txBody>
                    <a:bodyPr/>
                    <a:lstStyle/>
                    <a:p>
                      <a:r>
                        <a:rPr lang="nl-NL" sz="2400" b="0">
                          <a:solidFill>
                            <a:srgbClr val="C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</a:t>
                      </a:r>
                      <a:endParaRPr lang="nl-NL" sz="2400" b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905866764"/>
                  </a:ext>
                </a:extLst>
              </a:tr>
              <a:tr h="421142"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/>
                        <a:t>♣</a:t>
                      </a:r>
                    </a:p>
                  </a:txBody>
                  <a:tcPr marT="41564" marB="41564"/>
                </a:tc>
                <a:tc>
                  <a:txBody>
                    <a:bodyPr/>
                    <a:lstStyle/>
                    <a:p>
                      <a:r>
                        <a:rPr lang="nl-NL" sz="2400" b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H65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75332163"/>
                  </a:ext>
                </a:extLst>
              </a:tr>
            </a:tbl>
          </a:graphicData>
        </a:graphic>
      </p:graphicFrame>
    </p:spTree>
  </p:cSld>
  <p:clrMapOvr>
    <a:masterClrMapping/>
  </p:clrMapOvr>
  <p:transition advClick="0"/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ond diagonale hoek rechthoek 23"/>
          <p:cNvSpPr/>
          <p:nvPr/>
        </p:nvSpPr>
        <p:spPr>
          <a:xfrm>
            <a:off x="396000" y="2304000"/>
            <a:ext cx="8352000" cy="792000"/>
          </a:xfrm>
          <a:prstGeom prst="round2DiagRect">
            <a:avLst/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400" dirty="0">
                <a:cs typeface="Calibri" panose="020F0502020204030204" pitchFamily="34" charset="0"/>
              </a:rPr>
              <a:t>U mag starten met bieden. </a:t>
            </a:r>
            <a:br>
              <a:rPr lang="nl-NL" sz="2400" dirty="0">
                <a:cs typeface="Calibri" panose="020F0502020204030204" pitchFamily="34" charset="0"/>
              </a:rPr>
            </a:br>
            <a:r>
              <a:rPr lang="nl-NL" sz="2400" dirty="0">
                <a:cs typeface="Calibri" panose="020F0502020204030204" pitchFamily="34" charset="0"/>
              </a:rPr>
              <a:t>Wat gaat u bieden?</a:t>
            </a:r>
          </a:p>
        </p:txBody>
      </p:sp>
      <p:sp>
        <p:nvSpPr>
          <p:cNvPr id="29" name="Rond diagonale hoek rechthoek 28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24</a:t>
            </a:r>
          </a:p>
        </p:txBody>
      </p:sp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3" name="Afbeelding 12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graphicFrame>
        <p:nvGraphicFramePr>
          <p:cNvPr id="17" name="Tabel 2">
            <a:extLst>
              <a:ext uri="{FF2B5EF4-FFF2-40B4-BE49-F238E27FC236}">
                <a16:creationId xmlns:a16="http://schemas.microsoft.com/office/drawing/2014/main" id="{D64337E7-1F2F-47BA-B4D7-D0654B5DC4C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03133713"/>
              </p:ext>
            </p:extLst>
          </p:nvPr>
        </p:nvGraphicFramePr>
        <p:xfrm>
          <a:off x="396000" y="3240000"/>
          <a:ext cx="2566578" cy="1795552"/>
        </p:xfrm>
        <a:graphic>
          <a:graphicData uri="http://schemas.openxmlformats.org/drawingml/2006/table">
            <a:tbl>
              <a:tblPr firstRow="1" bandRow="1">
                <a:tableStyleId>{0505E3EF-67EA-436B-97B2-0124C06EBD24}</a:tableStyleId>
              </a:tblPr>
              <a:tblGrid>
                <a:gridCol w="371529">
                  <a:extLst>
                    <a:ext uri="{9D8B030D-6E8A-4147-A177-3AD203B41FA5}">
                      <a16:colId xmlns:a16="http://schemas.microsoft.com/office/drawing/2014/main" val="4208127773"/>
                    </a:ext>
                  </a:extLst>
                </a:gridCol>
                <a:gridCol w="2195049">
                  <a:extLst>
                    <a:ext uri="{9D8B030D-6E8A-4147-A177-3AD203B41FA5}">
                      <a16:colId xmlns:a16="http://schemas.microsoft.com/office/drawing/2014/main" val="3814898469"/>
                    </a:ext>
                  </a:extLst>
                </a:gridCol>
              </a:tblGrid>
              <a:tr h="415372"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/>
                        <a:t>♠</a:t>
                      </a:r>
                    </a:p>
                  </a:txBody>
                  <a:tcPr marT="41564" marB="41564"/>
                </a:tc>
                <a:tc>
                  <a:txBody>
                    <a:bodyPr/>
                    <a:lstStyle/>
                    <a:p>
                      <a:r>
                        <a:rPr lang="nl-NL" sz="2400" b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HV97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290467215"/>
                  </a:ext>
                </a:extLst>
              </a:tr>
              <a:tr h="421142"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>
                          <a:solidFill>
                            <a:srgbClr val="FF0000"/>
                          </a:solidFill>
                        </a:rPr>
                        <a:t>♥</a:t>
                      </a:r>
                    </a:p>
                  </a:txBody>
                  <a:tcPr marT="41564" marB="41564"/>
                </a:tc>
                <a:tc>
                  <a:txBody>
                    <a:bodyPr/>
                    <a:lstStyle/>
                    <a:p>
                      <a:r>
                        <a:rPr lang="nl-NL" sz="2400" b="0">
                          <a:solidFill>
                            <a:srgbClr val="C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VB109</a:t>
                      </a:r>
                      <a:endParaRPr lang="nl-NL" sz="2400" b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180997622"/>
                  </a:ext>
                </a:extLst>
              </a:tr>
              <a:tr h="421142"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>
                          <a:solidFill>
                            <a:srgbClr val="FF0000"/>
                          </a:solidFill>
                        </a:rPr>
                        <a:t>♦</a:t>
                      </a:r>
                    </a:p>
                  </a:txBody>
                  <a:tcPr marT="41564" marB="41564"/>
                </a:tc>
                <a:tc>
                  <a:txBody>
                    <a:bodyPr/>
                    <a:lstStyle/>
                    <a:p>
                      <a:r>
                        <a:rPr lang="nl-NL" sz="2400" b="0">
                          <a:solidFill>
                            <a:srgbClr val="C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AH105</a:t>
                      </a:r>
                      <a:endParaRPr lang="nl-NL" sz="2400" b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905866764"/>
                  </a:ext>
                </a:extLst>
              </a:tr>
              <a:tr h="421142"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/>
                        <a:t>♣</a:t>
                      </a:r>
                    </a:p>
                  </a:txBody>
                  <a:tcPr marT="41564" marB="41564"/>
                </a:tc>
                <a:tc>
                  <a:txBody>
                    <a:bodyPr/>
                    <a:lstStyle/>
                    <a:p>
                      <a:r>
                        <a:rPr lang="nl-NL" sz="2400" b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75332163"/>
                  </a:ext>
                </a:extLst>
              </a:tr>
            </a:tbl>
          </a:graphicData>
        </a:graphic>
      </p:graphicFrame>
      <p:sp>
        <p:nvSpPr>
          <p:cNvPr id="18" name="Tekstvak 17">
            <a:extLst>
              <a:ext uri="{FF2B5EF4-FFF2-40B4-BE49-F238E27FC236}">
                <a16:creationId xmlns:a16="http://schemas.microsoft.com/office/drawing/2014/main" id="{53A3D150-1E20-4CC7-B166-743CA9BB5D39}"/>
              </a:ext>
            </a:extLst>
          </p:cNvPr>
          <p:cNvSpPr txBox="1"/>
          <p:nvPr/>
        </p:nvSpPr>
        <p:spPr>
          <a:xfrm>
            <a:off x="6997694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l-NL" sz="1050" dirty="0"/>
              <a:t>© Bridge Office - Serie 4 - Les 1</a:t>
            </a:r>
          </a:p>
        </p:txBody>
      </p:sp>
      <p:sp>
        <p:nvSpPr>
          <p:cNvPr id="19" name="Tekstvak 18">
            <a:extLst>
              <a:ext uri="{FF2B5EF4-FFF2-40B4-BE49-F238E27FC236}">
                <a16:creationId xmlns:a16="http://schemas.microsoft.com/office/drawing/2014/main" id="{A4415040-7818-4877-8B4D-BB2A43D3D12A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- Serie 4 - Les 1</a:t>
            </a:r>
          </a:p>
        </p:txBody>
      </p:sp>
      <p:sp>
        <p:nvSpPr>
          <p:cNvPr id="20" name="Rond diagonale hoek rechthoek 24">
            <a:hlinkClick r:id="rId4" action="ppaction://hlinksldjump"/>
            <a:extLst>
              <a:ext uri="{FF2B5EF4-FFF2-40B4-BE49-F238E27FC236}">
                <a16:creationId xmlns:a16="http://schemas.microsoft.com/office/drawing/2014/main" id="{A9BE97FA-9272-4C61-A8FA-095FFBDF64C3}"/>
              </a:ext>
            </a:extLst>
          </p:cNvPr>
          <p:cNvSpPr/>
          <p:nvPr/>
        </p:nvSpPr>
        <p:spPr>
          <a:xfrm>
            <a:off x="3240000" y="3818279"/>
            <a:ext cx="5522400" cy="504056"/>
          </a:xfrm>
          <a:prstGeom prst="round2Diag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1</a:t>
            </a:r>
            <a:r>
              <a:rPr lang="nl-NL" sz="2400" dirty="0">
                <a:solidFill>
                  <a:srgbClr val="FF0000"/>
                </a:solidFill>
              </a:rPr>
              <a:t>♦</a:t>
            </a:r>
          </a:p>
        </p:txBody>
      </p:sp>
      <p:sp>
        <p:nvSpPr>
          <p:cNvPr id="21" name="Rond diagonale hoek rechthoek 25">
            <a:hlinkClick r:id="rId8" action="ppaction://hlinksldjump"/>
            <a:extLst>
              <a:ext uri="{FF2B5EF4-FFF2-40B4-BE49-F238E27FC236}">
                <a16:creationId xmlns:a16="http://schemas.microsoft.com/office/drawing/2014/main" id="{9C3C8BDE-8A0F-4520-B393-A3E403C784A1}"/>
              </a:ext>
            </a:extLst>
          </p:cNvPr>
          <p:cNvSpPr/>
          <p:nvPr/>
        </p:nvSpPr>
        <p:spPr>
          <a:xfrm>
            <a:off x="3240000" y="3222000"/>
            <a:ext cx="5522400" cy="504056"/>
          </a:xfrm>
          <a:prstGeom prst="round2Diag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1</a:t>
            </a:r>
            <a:r>
              <a:rPr lang="nl-NL" sz="2400" dirty="0">
                <a:solidFill>
                  <a:srgbClr val="FF0000"/>
                </a:solidFill>
              </a:rPr>
              <a:t>♥</a:t>
            </a:r>
          </a:p>
        </p:txBody>
      </p:sp>
      <p:sp>
        <p:nvSpPr>
          <p:cNvPr id="22" name="Rond diagonale hoek rechthoek 26">
            <a:hlinkClick r:id="rId8" action="ppaction://hlinksldjump"/>
            <a:extLst>
              <a:ext uri="{FF2B5EF4-FFF2-40B4-BE49-F238E27FC236}">
                <a16:creationId xmlns:a16="http://schemas.microsoft.com/office/drawing/2014/main" id="{1DE440B6-717A-4A4D-9919-40EEEE0FD87F}"/>
              </a:ext>
            </a:extLst>
          </p:cNvPr>
          <p:cNvSpPr/>
          <p:nvPr/>
        </p:nvSpPr>
        <p:spPr>
          <a:xfrm>
            <a:off x="3226459" y="4414558"/>
            <a:ext cx="5522400" cy="505399"/>
          </a:xfrm>
          <a:prstGeom prst="round2DiagRect">
            <a:avLst>
              <a:gd name="adj1" fmla="val 16667"/>
              <a:gd name="adj2" fmla="val 0"/>
            </a:avLst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1SA</a:t>
            </a:r>
          </a:p>
        </p:txBody>
      </p:sp>
    </p:spTree>
  </p:cSld>
  <p:clrMapOvr>
    <a:masterClrMapping/>
  </p:clrMapOvr>
  <p:transition advClick="0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ond diagonale hoek rechthoek 23"/>
          <p:cNvSpPr/>
          <p:nvPr/>
        </p:nvSpPr>
        <p:spPr>
          <a:xfrm>
            <a:off x="396000" y="2304000"/>
            <a:ext cx="8352000" cy="792000"/>
          </a:xfrm>
          <a:prstGeom prst="round2DiagRect">
            <a:avLst/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400">
                <a:latin typeface="+mj-lt"/>
                <a:cs typeface="Calibri" panose="020F0502020204030204" pitchFamily="34" charset="0"/>
              </a:rPr>
              <a:t>U mag starten met bieden. </a:t>
            </a:r>
            <a:br>
              <a:rPr lang="nl-NL" sz="2400">
                <a:latin typeface="+mj-lt"/>
                <a:cs typeface="Calibri" panose="020F0502020204030204" pitchFamily="34" charset="0"/>
              </a:rPr>
            </a:br>
            <a:r>
              <a:rPr lang="nl-NL" sz="2400">
                <a:latin typeface="+mj-lt"/>
                <a:cs typeface="Calibri" panose="020F0502020204030204" pitchFamily="34" charset="0"/>
              </a:rPr>
              <a:t>Wat gaat u bieden?</a:t>
            </a:r>
            <a:endParaRPr lang="nl-NL" sz="2400" dirty="0">
              <a:latin typeface="+mj-lt"/>
              <a:cs typeface="Calibri" panose="020F0502020204030204" pitchFamily="34" charset="0"/>
            </a:endParaRPr>
          </a:p>
        </p:txBody>
      </p:sp>
      <p:sp>
        <p:nvSpPr>
          <p:cNvPr id="29" name="Rond diagonale hoek rechthoek 28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2</a:t>
            </a:r>
          </a:p>
        </p:txBody>
      </p:sp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3" name="Afbeelding 12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4" name="Rond diagonale hoek rechthoek 24">
            <a:hlinkClick r:id="rId8" action="ppaction://hlinksldjump"/>
            <a:extLst>
              <a:ext uri="{FF2B5EF4-FFF2-40B4-BE49-F238E27FC236}">
                <a16:creationId xmlns:a16="http://schemas.microsoft.com/office/drawing/2014/main" id="{ABA05879-727B-45DB-BF58-D1F3EADABD04}"/>
              </a:ext>
            </a:extLst>
          </p:cNvPr>
          <p:cNvSpPr/>
          <p:nvPr/>
        </p:nvSpPr>
        <p:spPr>
          <a:xfrm>
            <a:off x="3240000" y="3826699"/>
            <a:ext cx="5554800" cy="504056"/>
          </a:xfrm>
          <a:prstGeom prst="round2Diag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  <a:latin typeface="+mj-lt"/>
              </a:rPr>
              <a:t>1SA</a:t>
            </a:r>
          </a:p>
        </p:txBody>
      </p:sp>
      <p:sp>
        <p:nvSpPr>
          <p:cNvPr id="15" name="Rond diagonale hoek rechthoek 25">
            <a:hlinkClick r:id="rId8" action="ppaction://hlinksldjump"/>
            <a:extLst>
              <a:ext uri="{FF2B5EF4-FFF2-40B4-BE49-F238E27FC236}">
                <a16:creationId xmlns:a16="http://schemas.microsoft.com/office/drawing/2014/main" id="{292A19AC-9E1B-49A1-BCC1-1BD4BFD42F6F}"/>
              </a:ext>
            </a:extLst>
          </p:cNvPr>
          <p:cNvSpPr/>
          <p:nvPr/>
        </p:nvSpPr>
        <p:spPr>
          <a:xfrm>
            <a:off x="3240000" y="3240000"/>
            <a:ext cx="5554800" cy="504056"/>
          </a:xfrm>
          <a:prstGeom prst="round2Diag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  <a:latin typeface="+mj-lt"/>
              </a:rPr>
              <a:t>1♣</a:t>
            </a:r>
          </a:p>
        </p:txBody>
      </p:sp>
      <p:sp>
        <p:nvSpPr>
          <p:cNvPr id="16" name="Rond diagonale hoek rechthoek 26">
            <a:hlinkClick r:id="rId4" action="ppaction://hlinksldjump"/>
            <a:extLst>
              <a:ext uri="{FF2B5EF4-FFF2-40B4-BE49-F238E27FC236}">
                <a16:creationId xmlns:a16="http://schemas.microsoft.com/office/drawing/2014/main" id="{CBD43CEB-E994-43F7-85FB-EA4001CAD367}"/>
              </a:ext>
            </a:extLst>
          </p:cNvPr>
          <p:cNvSpPr/>
          <p:nvPr/>
        </p:nvSpPr>
        <p:spPr>
          <a:xfrm>
            <a:off x="3240000" y="4413399"/>
            <a:ext cx="5554800" cy="505399"/>
          </a:xfrm>
          <a:prstGeom prst="round2DiagRect">
            <a:avLst>
              <a:gd name="adj1" fmla="val 16667"/>
              <a:gd name="adj2" fmla="val 0"/>
            </a:avLst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  <a:latin typeface="+mj-lt"/>
              </a:rPr>
              <a:t>2SA</a:t>
            </a:r>
          </a:p>
        </p:txBody>
      </p:sp>
      <p:graphicFrame>
        <p:nvGraphicFramePr>
          <p:cNvPr id="22" name="Tabel 2">
            <a:extLst>
              <a:ext uri="{FF2B5EF4-FFF2-40B4-BE49-F238E27FC236}">
                <a16:creationId xmlns:a16="http://schemas.microsoft.com/office/drawing/2014/main" id="{4C3EC28C-291A-45B5-9EC3-C35F8C9E882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39904537"/>
              </p:ext>
            </p:extLst>
          </p:nvPr>
        </p:nvGraphicFramePr>
        <p:xfrm>
          <a:off x="396000" y="3240000"/>
          <a:ext cx="2566578" cy="1795552"/>
        </p:xfrm>
        <a:graphic>
          <a:graphicData uri="http://schemas.openxmlformats.org/drawingml/2006/table">
            <a:tbl>
              <a:tblPr firstRow="1" bandRow="1">
                <a:tableStyleId>{0505E3EF-67EA-436B-97B2-0124C06EBD24}</a:tableStyleId>
              </a:tblPr>
              <a:tblGrid>
                <a:gridCol w="371529">
                  <a:extLst>
                    <a:ext uri="{9D8B030D-6E8A-4147-A177-3AD203B41FA5}">
                      <a16:colId xmlns:a16="http://schemas.microsoft.com/office/drawing/2014/main" val="4208127773"/>
                    </a:ext>
                  </a:extLst>
                </a:gridCol>
                <a:gridCol w="2195049">
                  <a:extLst>
                    <a:ext uri="{9D8B030D-6E8A-4147-A177-3AD203B41FA5}">
                      <a16:colId xmlns:a16="http://schemas.microsoft.com/office/drawing/2014/main" val="3814898469"/>
                    </a:ext>
                  </a:extLst>
                </a:gridCol>
              </a:tblGrid>
              <a:tr h="415372"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/>
                        <a:t>♠</a:t>
                      </a:r>
                    </a:p>
                  </a:txBody>
                  <a:tcPr marT="41564" marB="41564"/>
                </a:tc>
                <a:tc>
                  <a:txBody>
                    <a:bodyPr/>
                    <a:lstStyle/>
                    <a:p>
                      <a:r>
                        <a:rPr lang="nl-NL" sz="2400" b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HV109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290467215"/>
                  </a:ext>
                </a:extLst>
              </a:tr>
              <a:tr h="421142"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>
                          <a:solidFill>
                            <a:srgbClr val="FF0000"/>
                          </a:solidFill>
                        </a:rPr>
                        <a:t>♥</a:t>
                      </a:r>
                    </a:p>
                  </a:txBody>
                  <a:tcPr marT="41564" marB="41564"/>
                </a:tc>
                <a:tc>
                  <a:txBody>
                    <a:bodyPr/>
                    <a:lstStyle/>
                    <a:p>
                      <a:r>
                        <a:rPr lang="nl-NL" sz="2400" b="0">
                          <a:solidFill>
                            <a:srgbClr val="C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V86</a:t>
                      </a:r>
                      <a:endParaRPr lang="nl-NL" sz="2400" b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180997622"/>
                  </a:ext>
                </a:extLst>
              </a:tr>
              <a:tr h="421142"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>
                          <a:solidFill>
                            <a:srgbClr val="FF0000"/>
                          </a:solidFill>
                        </a:rPr>
                        <a:t>♦</a:t>
                      </a:r>
                    </a:p>
                  </a:txBody>
                  <a:tcPr marT="41564" marB="41564"/>
                </a:tc>
                <a:tc>
                  <a:txBody>
                    <a:bodyPr/>
                    <a:lstStyle/>
                    <a:p>
                      <a:r>
                        <a:rPr lang="nl-NL" sz="2400" b="0">
                          <a:solidFill>
                            <a:srgbClr val="C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AH6</a:t>
                      </a:r>
                      <a:endParaRPr lang="nl-NL" sz="2400" b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905866764"/>
                  </a:ext>
                </a:extLst>
              </a:tr>
              <a:tr h="421142"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/>
                        <a:t>♣</a:t>
                      </a:r>
                    </a:p>
                  </a:txBody>
                  <a:tcPr marT="41564" marB="41564"/>
                </a:tc>
                <a:tc>
                  <a:txBody>
                    <a:bodyPr/>
                    <a:lstStyle/>
                    <a:p>
                      <a:r>
                        <a:rPr lang="nl-NL" sz="2400" b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AH2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75332163"/>
                  </a:ext>
                </a:extLst>
              </a:tr>
            </a:tbl>
          </a:graphicData>
        </a:graphic>
      </p:graphicFrame>
      <p:sp>
        <p:nvSpPr>
          <p:cNvPr id="21" name="Tekstvak 20">
            <a:extLst>
              <a:ext uri="{FF2B5EF4-FFF2-40B4-BE49-F238E27FC236}">
                <a16:creationId xmlns:a16="http://schemas.microsoft.com/office/drawing/2014/main" id="{7A10A932-600D-4A86-A4E7-E3BFCC9512E3}"/>
              </a:ext>
            </a:extLst>
          </p:cNvPr>
          <p:cNvSpPr txBox="1"/>
          <p:nvPr/>
        </p:nvSpPr>
        <p:spPr>
          <a:xfrm>
            <a:off x="6997694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l-NL" sz="1050" dirty="0"/>
              <a:t>© Bridge Office - Serie 4 - Les 1</a:t>
            </a:r>
          </a:p>
        </p:txBody>
      </p:sp>
      <p:sp>
        <p:nvSpPr>
          <p:cNvPr id="23" name="Tekstvak 22">
            <a:extLst>
              <a:ext uri="{FF2B5EF4-FFF2-40B4-BE49-F238E27FC236}">
                <a16:creationId xmlns:a16="http://schemas.microsoft.com/office/drawing/2014/main" id="{61117771-5B0D-4595-A465-7141D1C425E6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- Serie 4 - Les 1</a:t>
            </a:r>
          </a:p>
        </p:txBody>
      </p:sp>
    </p:spTree>
  </p:cSld>
  <p:clrMapOvr>
    <a:masterClrMapping/>
  </p:clrMapOvr>
  <p:transition advClick="0"/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/>
          <p:cNvSpPr/>
          <p:nvPr/>
        </p:nvSpPr>
        <p:spPr>
          <a:xfrm>
            <a:off x="2186700" y="1465495"/>
            <a:ext cx="6552000" cy="576000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Jammer! Dat is niet het goede antwoord.</a:t>
            </a:r>
          </a:p>
        </p:txBody>
      </p:sp>
      <p:sp>
        <p:nvSpPr>
          <p:cNvPr id="10" name="Rond diagonale hoek rechthoek 9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1" name="Rond diagonale hoek rechthoek 10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2" name="Rond diagonale hoek rechthoek 11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sp>
        <p:nvSpPr>
          <p:cNvPr id="13" name="Rond diagonale hoek rechthoek 12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24</a:t>
            </a:r>
          </a:p>
        </p:txBody>
      </p:sp>
      <p:pic>
        <p:nvPicPr>
          <p:cNvPr id="14" name="Afbeelding 13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9" name="Tekstvak 18">
            <a:extLst>
              <a:ext uri="{FF2B5EF4-FFF2-40B4-BE49-F238E27FC236}">
                <a16:creationId xmlns:a16="http://schemas.microsoft.com/office/drawing/2014/main" id="{F5283FC3-0B84-42DA-903D-8C23FC2ADD74}"/>
              </a:ext>
            </a:extLst>
          </p:cNvPr>
          <p:cNvSpPr txBox="1"/>
          <p:nvPr/>
        </p:nvSpPr>
        <p:spPr>
          <a:xfrm>
            <a:off x="6997694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l-NL" sz="1050" dirty="0"/>
              <a:t>© Bridge Office - Serie 4 - Les 1</a:t>
            </a:r>
          </a:p>
        </p:txBody>
      </p:sp>
      <p:sp>
        <p:nvSpPr>
          <p:cNvPr id="20" name="Tekstvak 19">
            <a:extLst>
              <a:ext uri="{FF2B5EF4-FFF2-40B4-BE49-F238E27FC236}">
                <a16:creationId xmlns:a16="http://schemas.microsoft.com/office/drawing/2014/main" id="{AF8A37A3-584E-4E33-A4D3-CF8F7C92ED8F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- Serie 4 - Les 1</a:t>
            </a:r>
          </a:p>
        </p:txBody>
      </p:sp>
      <p:sp>
        <p:nvSpPr>
          <p:cNvPr id="17" name="Tekstvak 16">
            <a:extLst>
              <a:ext uri="{FF2B5EF4-FFF2-40B4-BE49-F238E27FC236}">
                <a16:creationId xmlns:a16="http://schemas.microsoft.com/office/drawing/2014/main" id="{B41313EB-A9C1-4714-A4E5-F659EE5B1781}"/>
              </a:ext>
            </a:extLst>
          </p:cNvPr>
          <p:cNvSpPr txBox="1"/>
          <p:nvPr/>
        </p:nvSpPr>
        <p:spPr>
          <a:xfrm>
            <a:off x="3240000" y="3240000"/>
            <a:ext cx="5508000" cy="2308324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sz="2400" dirty="0">
                <a:solidFill>
                  <a:srgbClr val="244D10"/>
                </a:solidFill>
              </a:rPr>
              <a:t>15 punten en geen SA verdeling. Het is de singelton ♣. Wij hebben drie 4-kaarten. Normaal zouden wij met de middelste openen. Maar dat mag niet. Wanneer wij 1</a:t>
            </a:r>
            <a:r>
              <a:rPr lang="nl-NL" sz="2400" dirty="0">
                <a:solidFill>
                  <a:srgbClr val="FF0000"/>
                </a:solidFill>
              </a:rPr>
              <a:t>♥</a:t>
            </a:r>
            <a:r>
              <a:rPr lang="nl-NL" sz="2400" dirty="0">
                <a:solidFill>
                  <a:srgbClr val="244D10"/>
                </a:solidFill>
              </a:rPr>
              <a:t> openen, dan beloven wij een 5-kaart.</a:t>
            </a:r>
          </a:p>
          <a:p>
            <a:r>
              <a:rPr lang="nl-NL" sz="2400" dirty="0">
                <a:solidFill>
                  <a:srgbClr val="244D10"/>
                </a:solidFill>
              </a:rPr>
              <a:t>Daarom open wij deze hand met 1</a:t>
            </a:r>
            <a:r>
              <a:rPr lang="nl-NL" sz="2400" dirty="0">
                <a:solidFill>
                  <a:srgbClr val="FF0000"/>
                </a:solidFill>
              </a:rPr>
              <a:t>♦</a:t>
            </a:r>
            <a:r>
              <a:rPr lang="nl-NL" sz="2400" dirty="0">
                <a:solidFill>
                  <a:srgbClr val="244D10"/>
                </a:solidFill>
              </a:rPr>
              <a:t>.</a:t>
            </a:r>
          </a:p>
        </p:txBody>
      </p:sp>
      <p:sp>
        <p:nvSpPr>
          <p:cNvPr id="2" name="Rond diagonale hoek rechthoek 23">
            <a:extLst>
              <a:ext uri="{FF2B5EF4-FFF2-40B4-BE49-F238E27FC236}">
                <a16:creationId xmlns:a16="http://schemas.microsoft.com/office/drawing/2014/main" id="{C67D9983-0A66-FBE7-5449-68EC0A93D8D3}"/>
              </a:ext>
            </a:extLst>
          </p:cNvPr>
          <p:cNvSpPr/>
          <p:nvPr/>
        </p:nvSpPr>
        <p:spPr>
          <a:xfrm>
            <a:off x="396000" y="2304000"/>
            <a:ext cx="8352000" cy="792000"/>
          </a:xfrm>
          <a:prstGeom prst="round2DiagRect">
            <a:avLst/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400" dirty="0">
                <a:cs typeface="Calibri" panose="020F0502020204030204" pitchFamily="34" charset="0"/>
              </a:rPr>
              <a:t>U mag starten met bieden. </a:t>
            </a:r>
            <a:br>
              <a:rPr lang="nl-NL" sz="2400" dirty="0">
                <a:cs typeface="Calibri" panose="020F0502020204030204" pitchFamily="34" charset="0"/>
              </a:rPr>
            </a:br>
            <a:r>
              <a:rPr lang="nl-NL" sz="2400" dirty="0">
                <a:cs typeface="Calibri" panose="020F0502020204030204" pitchFamily="34" charset="0"/>
              </a:rPr>
              <a:t>Wat gaat u bieden?</a:t>
            </a:r>
          </a:p>
        </p:txBody>
      </p:sp>
      <p:graphicFrame>
        <p:nvGraphicFramePr>
          <p:cNvPr id="3" name="Tabel 2">
            <a:extLst>
              <a:ext uri="{FF2B5EF4-FFF2-40B4-BE49-F238E27FC236}">
                <a16:creationId xmlns:a16="http://schemas.microsoft.com/office/drawing/2014/main" id="{B7548433-D12F-439E-3F86-4482877D40B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78644997"/>
              </p:ext>
            </p:extLst>
          </p:nvPr>
        </p:nvGraphicFramePr>
        <p:xfrm>
          <a:off x="396000" y="3240000"/>
          <a:ext cx="2566578" cy="1795552"/>
        </p:xfrm>
        <a:graphic>
          <a:graphicData uri="http://schemas.openxmlformats.org/drawingml/2006/table">
            <a:tbl>
              <a:tblPr firstRow="1" bandRow="1">
                <a:tableStyleId>{0505E3EF-67EA-436B-97B2-0124C06EBD24}</a:tableStyleId>
              </a:tblPr>
              <a:tblGrid>
                <a:gridCol w="371529">
                  <a:extLst>
                    <a:ext uri="{9D8B030D-6E8A-4147-A177-3AD203B41FA5}">
                      <a16:colId xmlns:a16="http://schemas.microsoft.com/office/drawing/2014/main" val="4208127773"/>
                    </a:ext>
                  </a:extLst>
                </a:gridCol>
                <a:gridCol w="2195049">
                  <a:extLst>
                    <a:ext uri="{9D8B030D-6E8A-4147-A177-3AD203B41FA5}">
                      <a16:colId xmlns:a16="http://schemas.microsoft.com/office/drawing/2014/main" val="3814898469"/>
                    </a:ext>
                  </a:extLst>
                </a:gridCol>
              </a:tblGrid>
              <a:tr h="415372"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/>
                        <a:t>♠</a:t>
                      </a:r>
                    </a:p>
                  </a:txBody>
                  <a:tcPr marT="41564" marB="41564"/>
                </a:tc>
                <a:tc>
                  <a:txBody>
                    <a:bodyPr/>
                    <a:lstStyle/>
                    <a:p>
                      <a:r>
                        <a:rPr lang="nl-NL" sz="2400" b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HV97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290467215"/>
                  </a:ext>
                </a:extLst>
              </a:tr>
              <a:tr h="421142"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>
                          <a:solidFill>
                            <a:srgbClr val="FF0000"/>
                          </a:solidFill>
                        </a:rPr>
                        <a:t>♥</a:t>
                      </a:r>
                    </a:p>
                  </a:txBody>
                  <a:tcPr marT="41564" marB="41564"/>
                </a:tc>
                <a:tc>
                  <a:txBody>
                    <a:bodyPr/>
                    <a:lstStyle/>
                    <a:p>
                      <a:r>
                        <a:rPr lang="nl-NL" sz="2400" b="0">
                          <a:solidFill>
                            <a:srgbClr val="C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VB109</a:t>
                      </a:r>
                      <a:endParaRPr lang="nl-NL" sz="2400" b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180997622"/>
                  </a:ext>
                </a:extLst>
              </a:tr>
              <a:tr h="421142"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>
                          <a:solidFill>
                            <a:srgbClr val="FF0000"/>
                          </a:solidFill>
                        </a:rPr>
                        <a:t>♦</a:t>
                      </a:r>
                    </a:p>
                  </a:txBody>
                  <a:tcPr marT="41564" marB="41564"/>
                </a:tc>
                <a:tc>
                  <a:txBody>
                    <a:bodyPr/>
                    <a:lstStyle/>
                    <a:p>
                      <a:r>
                        <a:rPr lang="nl-NL" sz="2400" b="0">
                          <a:solidFill>
                            <a:srgbClr val="C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AH105</a:t>
                      </a:r>
                      <a:endParaRPr lang="nl-NL" sz="2400" b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905866764"/>
                  </a:ext>
                </a:extLst>
              </a:tr>
              <a:tr h="421142"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/>
                        <a:t>♣</a:t>
                      </a:r>
                    </a:p>
                  </a:txBody>
                  <a:tcPr marT="41564" marB="41564"/>
                </a:tc>
                <a:tc>
                  <a:txBody>
                    <a:bodyPr/>
                    <a:lstStyle/>
                    <a:p>
                      <a:r>
                        <a:rPr lang="nl-NL" sz="2400" b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75332163"/>
                  </a:ext>
                </a:extLst>
              </a:tr>
            </a:tbl>
          </a:graphicData>
        </a:graphic>
      </p:graphicFrame>
    </p:spTree>
  </p:cSld>
  <p:clrMapOvr>
    <a:masterClrMapping/>
  </p:clrMapOvr>
  <p:transition advClick="0"/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ond diagonale hoek rechthoek 23"/>
          <p:cNvSpPr/>
          <p:nvPr/>
        </p:nvSpPr>
        <p:spPr>
          <a:xfrm>
            <a:off x="395536" y="2304000"/>
            <a:ext cx="8352000" cy="792000"/>
          </a:xfrm>
          <a:prstGeom prst="round2DiagRect">
            <a:avLst/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400" dirty="0">
                <a:cs typeface="Calibri" panose="020F0502020204030204" pitchFamily="34" charset="0"/>
              </a:rPr>
              <a:t>U mag starten met bieden. </a:t>
            </a:r>
            <a:br>
              <a:rPr lang="nl-NL" sz="2400" dirty="0">
                <a:cs typeface="Calibri" panose="020F0502020204030204" pitchFamily="34" charset="0"/>
              </a:rPr>
            </a:br>
            <a:r>
              <a:rPr lang="nl-NL" sz="2400" dirty="0">
                <a:cs typeface="Calibri" panose="020F0502020204030204" pitchFamily="34" charset="0"/>
              </a:rPr>
              <a:t>Wat gaat u bieden?</a:t>
            </a:r>
          </a:p>
        </p:txBody>
      </p:sp>
      <p:sp>
        <p:nvSpPr>
          <p:cNvPr id="29" name="Rond diagonale hoek rechthoek 28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25</a:t>
            </a:r>
          </a:p>
        </p:txBody>
      </p:sp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Einde</a:t>
            </a:r>
          </a:p>
        </p:txBody>
      </p:sp>
      <p:sp>
        <p:nvSpPr>
          <p:cNvPr id="11" name="Rond diagonale hoek rechthoek 10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3" name="Afbeelding 12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graphicFrame>
        <p:nvGraphicFramePr>
          <p:cNvPr id="21" name="Tabel 2">
            <a:extLst>
              <a:ext uri="{FF2B5EF4-FFF2-40B4-BE49-F238E27FC236}">
                <a16:creationId xmlns:a16="http://schemas.microsoft.com/office/drawing/2014/main" id="{D4E7BB94-AE17-4792-B87B-8CD47890496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65920736"/>
              </p:ext>
            </p:extLst>
          </p:nvPr>
        </p:nvGraphicFramePr>
        <p:xfrm>
          <a:off x="396000" y="3240000"/>
          <a:ext cx="2566578" cy="1795552"/>
        </p:xfrm>
        <a:graphic>
          <a:graphicData uri="http://schemas.openxmlformats.org/drawingml/2006/table">
            <a:tbl>
              <a:tblPr firstRow="1" bandRow="1">
                <a:tableStyleId>{0505E3EF-67EA-436B-97B2-0124C06EBD24}</a:tableStyleId>
              </a:tblPr>
              <a:tblGrid>
                <a:gridCol w="371529">
                  <a:extLst>
                    <a:ext uri="{9D8B030D-6E8A-4147-A177-3AD203B41FA5}">
                      <a16:colId xmlns:a16="http://schemas.microsoft.com/office/drawing/2014/main" val="4208127773"/>
                    </a:ext>
                  </a:extLst>
                </a:gridCol>
                <a:gridCol w="2195049">
                  <a:extLst>
                    <a:ext uri="{9D8B030D-6E8A-4147-A177-3AD203B41FA5}">
                      <a16:colId xmlns:a16="http://schemas.microsoft.com/office/drawing/2014/main" val="3814898469"/>
                    </a:ext>
                  </a:extLst>
                </a:gridCol>
              </a:tblGrid>
              <a:tr h="415372"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/>
                        <a:t>♠</a:t>
                      </a:r>
                    </a:p>
                  </a:txBody>
                  <a:tcPr marT="41564" marB="41564"/>
                </a:tc>
                <a:tc>
                  <a:txBody>
                    <a:bodyPr/>
                    <a:lstStyle/>
                    <a:p>
                      <a:r>
                        <a:rPr lang="nl-NL" sz="2400" b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AH96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290467215"/>
                  </a:ext>
                </a:extLst>
              </a:tr>
              <a:tr h="421142"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>
                          <a:solidFill>
                            <a:srgbClr val="FF0000"/>
                          </a:solidFill>
                        </a:rPr>
                        <a:t>♥</a:t>
                      </a:r>
                    </a:p>
                  </a:txBody>
                  <a:tcPr marT="41564" marB="41564"/>
                </a:tc>
                <a:tc>
                  <a:txBody>
                    <a:bodyPr/>
                    <a:lstStyle/>
                    <a:p>
                      <a:r>
                        <a:rPr lang="nl-NL" sz="2400" b="0">
                          <a:solidFill>
                            <a:srgbClr val="C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HV</a:t>
                      </a:r>
                      <a:endParaRPr lang="nl-NL" sz="2400" b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180997622"/>
                  </a:ext>
                </a:extLst>
              </a:tr>
              <a:tr h="421142"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>
                          <a:solidFill>
                            <a:srgbClr val="FF0000"/>
                          </a:solidFill>
                        </a:rPr>
                        <a:t>♦</a:t>
                      </a:r>
                    </a:p>
                  </a:txBody>
                  <a:tcPr marT="41564" marB="41564"/>
                </a:tc>
                <a:tc>
                  <a:txBody>
                    <a:bodyPr/>
                    <a:lstStyle/>
                    <a:p>
                      <a:r>
                        <a:rPr lang="nl-NL" sz="2400" b="0">
                          <a:solidFill>
                            <a:srgbClr val="C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106</a:t>
                      </a:r>
                      <a:endParaRPr lang="nl-NL" sz="2400" b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905866764"/>
                  </a:ext>
                </a:extLst>
              </a:tr>
              <a:tr h="421142"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/>
                        <a:t>♣</a:t>
                      </a:r>
                    </a:p>
                  </a:txBody>
                  <a:tcPr marT="41564" marB="41564"/>
                </a:tc>
                <a:tc>
                  <a:txBody>
                    <a:bodyPr/>
                    <a:lstStyle/>
                    <a:p>
                      <a:r>
                        <a:rPr lang="nl-NL" sz="2400" b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AHV54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75332163"/>
                  </a:ext>
                </a:extLst>
              </a:tr>
            </a:tbl>
          </a:graphicData>
        </a:graphic>
      </p:graphicFrame>
      <p:sp>
        <p:nvSpPr>
          <p:cNvPr id="14" name="Tekstvak 13">
            <a:extLst>
              <a:ext uri="{FF2B5EF4-FFF2-40B4-BE49-F238E27FC236}">
                <a16:creationId xmlns:a16="http://schemas.microsoft.com/office/drawing/2014/main" id="{87050979-F8BF-4269-832B-809582340017}"/>
              </a:ext>
            </a:extLst>
          </p:cNvPr>
          <p:cNvSpPr txBox="1"/>
          <p:nvPr/>
        </p:nvSpPr>
        <p:spPr>
          <a:xfrm>
            <a:off x="6997694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l-NL" sz="1050" dirty="0"/>
              <a:t>© Bridge Office - Serie 4 - Les 1</a:t>
            </a:r>
          </a:p>
        </p:txBody>
      </p:sp>
      <p:sp>
        <p:nvSpPr>
          <p:cNvPr id="15" name="Tekstvak 14">
            <a:extLst>
              <a:ext uri="{FF2B5EF4-FFF2-40B4-BE49-F238E27FC236}">
                <a16:creationId xmlns:a16="http://schemas.microsoft.com/office/drawing/2014/main" id="{F0332363-1023-4AA2-8BF0-A44C19C70583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- Serie 4 - Les 1</a:t>
            </a:r>
          </a:p>
        </p:txBody>
      </p:sp>
      <p:sp>
        <p:nvSpPr>
          <p:cNvPr id="16" name="Rond diagonale hoek rechthoek 24">
            <a:hlinkClick r:id="rId4" action="ppaction://hlinksldjump"/>
            <a:extLst>
              <a:ext uri="{FF2B5EF4-FFF2-40B4-BE49-F238E27FC236}">
                <a16:creationId xmlns:a16="http://schemas.microsoft.com/office/drawing/2014/main" id="{4C0AAD19-BE48-4EB6-B960-E43E0DED2894}"/>
              </a:ext>
            </a:extLst>
          </p:cNvPr>
          <p:cNvSpPr/>
          <p:nvPr/>
        </p:nvSpPr>
        <p:spPr>
          <a:xfrm>
            <a:off x="3240000" y="3818279"/>
            <a:ext cx="5522400" cy="504056"/>
          </a:xfrm>
          <a:prstGeom prst="round2Diag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2♣</a:t>
            </a:r>
          </a:p>
        </p:txBody>
      </p:sp>
      <p:sp>
        <p:nvSpPr>
          <p:cNvPr id="17" name="Rond diagonale hoek rechthoek 25">
            <a:hlinkClick r:id="rId8" action="ppaction://hlinksldjump"/>
            <a:extLst>
              <a:ext uri="{FF2B5EF4-FFF2-40B4-BE49-F238E27FC236}">
                <a16:creationId xmlns:a16="http://schemas.microsoft.com/office/drawing/2014/main" id="{EACEF61C-1105-4D01-AC5B-633684DCFE47}"/>
              </a:ext>
            </a:extLst>
          </p:cNvPr>
          <p:cNvSpPr/>
          <p:nvPr/>
        </p:nvSpPr>
        <p:spPr>
          <a:xfrm>
            <a:off x="3240000" y="3222000"/>
            <a:ext cx="5522400" cy="504056"/>
          </a:xfrm>
          <a:prstGeom prst="round2Diag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1♣</a:t>
            </a:r>
          </a:p>
        </p:txBody>
      </p:sp>
      <p:sp>
        <p:nvSpPr>
          <p:cNvPr id="22" name="Rond diagonale hoek rechthoek 26">
            <a:hlinkClick r:id="rId8" action="ppaction://hlinksldjump"/>
            <a:extLst>
              <a:ext uri="{FF2B5EF4-FFF2-40B4-BE49-F238E27FC236}">
                <a16:creationId xmlns:a16="http://schemas.microsoft.com/office/drawing/2014/main" id="{E3EAA6E5-5CD8-42F4-BA5D-8A930578C2CD}"/>
              </a:ext>
            </a:extLst>
          </p:cNvPr>
          <p:cNvSpPr/>
          <p:nvPr/>
        </p:nvSpPr>
        <p:spPr>
          <a:xfrm>
            <a:off x="3226459" y="4414558"/>
            <a:ext cx="5522400" cy="505399"/>
          </a:xfrm>
          <a:prstGeom prst="round2DiagRect">
            <a:avLst>
              <a:gd name="adj1" fmla="val 16667"/>
              <a:gd name="adj2" fmla="val 0"/>
            </a:avLst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2SA</a:t>
            </a:r>
          </a:p>
        </p:txBody>
      </p:sp>
    </p:spTree>
  </p:cSld>
  <p:clrMapOvr>
    <a:masterClrMapping/>
  </p:clrMapOvr>
  <p:transition advClick="0"/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/>
          <p:cNvSpPr/>
          <p:nvPr/>
        </p:nvSpPr>
        <p:spPr>
          <a:xfrm>
            <a:off x="2186700" y="1465495"/>
            <a:ext cx="6552000" cy="576000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Jammer! Dat is niet het goede antwoord.</a:t>
            </a:r>
          </a:p>
        </p:txBody>
      </p:sp>
      <p:sp>
        <p:nvSpPr>
          <p:cNvPr id="10" name="Rond diagonale hoek rechthoek 9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1" name="Rond diagonale hoek rechthoek 10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2" name="Rond diagonale hoek rechthoek 11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sp>
        <p:nvSpPr>
          <p:cNvPr id="13" name="Rond diagonale hoek rechthoek 12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25</a:t>
            </a:r>
          </a:p>
        </p:txBody>
      </p:sp>
      <p:pic>
        <p:nvPicPr>
          <p:cNvPr id="14" name="Afbeelding 13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9" name="Tekstvak 18">
            <a:extLst>
              <a:ext uri="{FF2B5EF4-FFF2-40B4-BE49-F238E27FC236}">
                <a16:creationId xmlns:a16="http://schemas.microsoft.com/office/drawing/2014/main" id="{0AFC3EF9-53A7-4830-985F-75A4AF234BEE}"/>
              </a:ext>
            </a:extLst>
          </p:cNvPr>
          <p:cNvSpPr txBox="1"/>
          <p:nvPr/>
        </p:nvSpPr>
        <p:spPr>
          <a:xfrm>
            <a:off x="6997694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l-NL" sz="1050" dirty="0"/>
              <a:t>© Bridge Office - Serie 4 - Les 1</a:t>
            </a:r>
          </a:p>
        </p:txBody>
      </p:sp>
      <p:sp>
        <p:nvSpPr>
          <p:cNvPr id="20" name="Tekstvak 19">
            <a:extLst>
              <a:ext uri="{FF2B5EF4-FFF2-40B4-BE49-F238E27FC236}">
                <a16:creationId xmlns:a16="http://schemas.microsoft.com/office/drawing/2014/main" id="{CDDCD476-9E9B-4EFD-9271-4ED4C3A292F5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- Serie 4 - Les 1</a:t>
            </a:r>
          </a:p>
        </p:txBody>
      </p:sp>
      <p:sp>
        <p:nvSpPr>
          <p:cNvPr id="15" name="Tekstvak 14">
            <a:extLst>
              <a:ext uri="{FF2B5EF4-FFF2-40B4-BE49-F238E27FC236}">
                <a16:creationId xmlns:a16="http://schemas.microsoft.com/office/drawing/2014/main" id="{4A743306-786C-4A9E-855B-DEFC73ABD7A9}"/>
              </a:ext>
            </a:extLst>
          </p:cNvPr>
          <p:cNvSpPr txBox="1"/>
          <p:nvPr/>
        </p:nvSpPr>
        <p:spPr>
          <a:xfrm>
            <a:off x="3240000" y="3240000"/>
            <a:ext cx="5508000" cy="156966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sz="2400" dirty="0">
                <a:solidFill>
                  <a:srgbClr val="244D10"/>
                </a:solidFill>
              </a:rPr>
              <a:t>Het gaat hier om, of wij 2♣ of met 2SA openen. 2♣ belooft een hand met 20+ punten die niet geschikt is om 2SA te openen. Let op de </a:t>
            </a:r>
            <a:r>
              <a:rPr lang="nl-NL" sz="2400" dirty="0">
                <a:solidFill>
                  <a:srgbClr val="FF0000"/>
                </a:solidFill>
              </a:rPr>
              <a:t>♦</a:t>
            </a:r>
            <a:r>
              <a:rPr lang="nl-NL" sz="2400" dirty="0">
                <a:solidFill>
                  <a:srgbClr val="244D10"/>
                </a:solidFill>
              </a:rPr>
              <a:t>.</a:t>
            </a:r>
          </a:p>
        </p:txBody>
      </p:sp>
      <p:sp>
        <p:nvSpPr>
          <p:cNvPr id="2" name="Rond diagonale hoek rechthoek 23">
            <a:extLst>
              <a:ext uri="{FF2B5EF4-FFF2-40B4-BE49-F238E27FC236}">
                <a16:creationId xmlns:a16="http://schemas.microsoft.com/office/drawing/2014/main" id="{48E56FAE-1769-5F81-07CE-8AC3BE7D9314}"/>
              </a:ext>
            </a:extLst>
          </p:cNvPr>
          <p:cNvSpPr/>
          <p:nvPr/>
        </p:nvSpPr>
        <p:spPr>
          <a:xfrm>
            <a:off x="395536" y="2304000"/>
            <a:ext cx="8352000" cy="792000"/>
          </a:xfrm>
          <a:prstGeom prst="round2DiagRect">
            <a:avLst/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400" dirty="0">
                <a:cs typeface="Calibri" panose="020F0502020204030204" pitchFamily="34" charset="0"/>
              </a:rPr>
              <a:t>U mag starten met bieden. </a:t>
            </a:r>
            <a:br>
              <a:rPr lang="nl-NL" sz="2400" dirty="0">
                <a:cs typeface="Calibri" panose="020F0502020204030204" pitchFamily="34" charset="0"/>
              </a:rPr>
            </a:br>
            <a:r>
              <a:rPr lang="nl-NL" sz="2400" dirty="0">
                <a:cs typeface="Calibri" panose="020F0502020204030204" pitchFamily="34" charset="0"/>
              </a:rPr>
              <a:t>Wat gaat u bieden?</a:t>
            </a:r>
          </a:p>
        </p:txBody>
      </p:sp>
      <p:graphicFrame>
        <p:nvGraphicFramePr>
          <p:cNvPr id="3" name="Tabel 2">
            <a:extLst>
              <a:ext uri="{FF2B5EF4-FFF2-40B4-BE49-F238E27FC236}">
                <a16:creationId xmlns:a16="http://schemas.microsoft.com/office/drawing/2014/main" id="{801B4F18-6AD4-5984-B47A-4E67E87FCE1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6867799"/>
              </p:ext>
            </p:extLst>
          </p:nvPr>
        </p:nvGraphicFramePr>
        <p:xfrm>
          <a:off x="396000" y="3240000"/>
          <a:ext cx="2566578" cy="1795552"/>
        </p:xfrm>
        <a:graphic>
          <a:graphicData uri="http://schemas.openxmlformats.org/drawingml/2006/table">
            <a:tbl>
              <a:tblPr firstRow="1" bandRow="1">
                <a:tableStyleId>{0505E3EF-67EA-436B-97B2-0124C06EBD24}</a:tableStyleId>
              </a:tblPr>
              <a:tblGrid>
                <a:gridCol w="371529">
                  <a:extLst>
                    <a:ext uri="{9D8B030D-6E8A-4147-A177-3AD203B41FA5}">
                      <a16:colId xmlns:a16="http://schemas.microsoft.com/office/drawing/2014/main" val="4208127773"/>
                    </a:ext>
                  </a:extLst>
                </a:gridCol>
                <a:gridCol w="2195049">
                  <a:extLst>
                    <a:ext uri="{9D8B030D-6E8A-4147-A177-3AD203B41FA5}">
                      <a16:colId xmlns:a16="http://schemas.microsoft.com/office/drawing/2014/main" val="3814898469"/>
                    </a:ext>
                  </a:extLst>
                </a:gridCol>
              </a:tblGrid>
              <a:tr h="415372"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/>
                        <a:t>♠</a:t>
                      </a:r>
                    </a:p>
                  </a:txBody>
                  <a:tcPr marT="41564" marB="41564"/>
                </a:tc>
                <a:tc>
                  <a:txBody>
                    <a:bodyPr/>
                    <a:lstStyle/>
                    <a:p>
                      <a:r>
                        <a:rPr lang="nl-NL" sz="2400" b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AH96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290467215"/>
                  </a:ext>
                </a:extLst>
              </a:tr>
              <a:tr h="421142"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>
                          <a:solidFill>
                            <a:srgbClr val="FF0000"/>
                          </a:solidFill>
                        </a:rPr>
                        <a:t>♥</a:t>
                      </a:r>
                    </a:p>
                  </a:txBody>
                  <a:tcPr marT="41564" marB="41564"/>
                </a:tc>
                <a:tc>
                  <a:txBody>
                    <a:bodyPr/>
                    <a:lstStyle/>
                    <a:p>
                      <a:r>
                        <a:rPr lang="nl-NL" sz="2400" b="0">
                          <a:solidFill>
                            <a:srgbClr val="C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HV</a:t>
                      </a:r>
                      <a:endParaRPr lang="nl-NL" sz="2400" b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180997622"/>
                  </a:ext>
                </a:extLst>
              </a:tr>
              <a:tr h="421142"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>
                          <a:solidFill>
                            <a:srgbClr val="FF0000"/>
                          </a:solidFill>
                        </a:rPr>
                        <a:t>♦</a:t>
                      </a:r>
                    </a:p>
                  </a:txBody>
                  <a:tcPr marT="41564" marB="41564"/>
                </a:tc>
                <a:tc>
                  <a:txBody>
                    <a:bodyPr/>
                    <a:lstStyle/>
                    <a:p>
                      <a:r>
                        <a:rPr lang="nl-NL" sz="2400" b="0">
                          <a:solidFill>
                            <a:srgbClr val="C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106</a:t>
                      </a:r>
                      <a:endParaRPr lang="nl-NL" sz="2400" b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905866764"/>
                  </a:ext>
                </a:extLst>
              </a:tr>
              <a:tr h="421142"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/>
                        <a:t>♣</a:t>
                      </a:r>
                    </a:p>
                  </a:txBody>
                  <a:tcPr marT="41564" marB="41564"/>
                </a:tc>
                <a:tc>
                  <a:txBody>
                    <a:bodyPr/>
                    <a:lstStyle/>
                    <a:p>
                      <a:r>
                        <a:rPr lang="nl-NL" sz="2400" b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AHV54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75332163"/>
                  </a:ext>
                </a:extLst>
              </a:tr>
            </a:tbl>
          </a:graphicData>
        </a:graphic>
      </p:graphicFrame>
    </p:spTree>
  </p:cSld>
  <p:clrMapOvr>
    <a:masterClrMapping/>
  </p:clrMapOvr>
  <p:transition advClick="0"/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ond diagonale hoek rechthoek 2">
            <a:hlinkClick r:id="rId2" action="ppaction://hlinksldjump"/>
          </p:cNvPr>
          <p:cNvSpPr/>
          <p:nvPr/>
        </p:nvSpPr>
        <p:spPr>
          <a:xfrm>
            <a:off x="396000" y="5949280"/>
            <a:ext cx="1727728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5" name="Rond diagonale hoek rechthoek 4">
            <a:hlinkClick r:id="rId3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sp>
        <p:nvSpPr>
          <p:cNvPr id="6" name="Rond diagonale hoek rechthoek 5"/>
          <p:cNvSpPr/>
          <p:nvPr/>
        </p:nvSpPr>
        <p:spPr>
          <a:xfrm>
            <a:off x="1115616" y="2420888"/>
            <a:ext cx="6912768" cy="23042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Wanneer u geen rode vraagnummers heeft gehad,</a:t>
            </a:r>
            <a:br>
              <a:rPr lang="nl-NL" dirty="0"/>
            </a:br>
            <a:r>
              <a:rPr lang="nl-NL" dirty="0"/>
              <a:t>PROFICIAT!</a:t>
            </a:r>
            <a:br>
              <a:rPr lang="nl-NL" dirty="0"/>
            </a:br>
            <a:r>
              <a:rPr lang="nl-NL" dirty="0"/>
              <a:t>U heeft dan alle 25 vragen goed beantwoord.</a:t>
            </a:r>
          </a:p>
        </p:txBody>
      </p:sp>
      <p:sp>
        <p:nvSpPr>
          <p:cNvPr id="9" name="Rond diagonale hoek rechthoek 8"/>
          <p:cNvSpPr/>
          <p:nvPr/>
        </p:nvSpPr>
        <p:spPr>
          <a:xfrm>
            <a:off x="1115616" y="5114652"/>
            <a:ext cx="6912768" cy="432048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tx1"/>
                </a:solidFill>
              </a:rPr>
              <a:t>Druk op ESC om de deze test af te sluiten.</a:t>
            </a:r>
          </a:p>
        </p:txBody>
      </p:sp>
      <p:pic>
        <p:nvPicPr>
          <p:cNvPr id="13" name="Afbeelding 12" descr="mainheader.jpg">
            <a:hlinkClick r:id="rId4" tooltip="Klik hier om de website van Bridge Office te bezoeken!"/>
          </p:cNvPr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4" name="Tekstvak 13">
            <a:extLst>
              <a:ext uri="{FF2B5EF4-FFF2-40B4-BE49-F238E27FC236}">
                <a16:creationId xmlns:a16="http://schemas.microsoft.com/office/drawing/2014/main" id="{81F8B824-1648-4AE1-A2BA-A629FAD3BB8E}"/>
              </a:ext>
            </a:extLst>
          </p:cNvPr>
          <p:cNvSpPr txBox="1"/>
          <p:nvPr/>
        </p:nvSpPr>
        <p:spPr>
          <a:xfrm>
            <a:off x="6997694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l-NL" sz="1050" dirty="0"/>
              <a:t>© Bridge Office - Serie 4 - Les 1</a:t>
            </a:r>
          </a:p>
        </p:txBody>
      </p:sp>
      <p:sp>
        <p:nvSpPr>
          <p:cNvPr id="15" name="Tekstvak 14">
            <a:extLst>
              <a:ext uri="{FF2B5EF4-FFF2-40B4-BE49-F238E27FC236}">
                <a16:creationId xmlns:a16="http://schemas.microsoft.com/office/drawing/2014/main" id="{D31703CE-FCCB-499C-8308-8D24A5761DB7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- Serie 4 - Les 1</a:t>
            </a:r>
          </a:p>
        </p:txBody>
      </p:sp>
      <p:sp>
        <p:nvSpPr>
          <p:cNvPr id="16" name="Tekstvak 15">
            <a:extLst>
              <a:ext uri="{FF2B5EF4-FFF2-40B4-BE49-F238E27FC236}">
                <a16:creationId xmlns:a16="http://schemas.microsoft.com/office/drawing/2014/main" id="{30AA4BF9-542D-47A8-8E8D-BF8955B6BD0A}"/>
              </a:ext>
            </a:extLst>
          </p:cNvPr>
          <p:cNvSpPr txBox="1"/>
          <p:nvPr/>
        </p:nvSpPr>
        <p:spPr>
          <a:xfrm>
            <a:off x="467544" y="1120089"/>
            <a:ext cx="849267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60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244D10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Copperplate Gothic Bold" panose="020E0705020206020404" pitchFamily="34" charset="0"/>
              </a:rPr>
              <a:t>Serie 4 - Les 1</a:t>
            </a:r>
            <a:endParaRPr lang="nl-NL" sz="6000" dirty="0">
              <a:solidFill>
                <a:srgbClr val="244D1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Copperplate Gothic Bold" panose="020E0705020206020404" pitchFamily="34" charset="0"/>
            </a:endParaRPr>
          </a:p>
        </p:txBody>
      </p:sp>
    </p:spTree>
  </p:cSld>
  <p:clrMapOvr>
    <a:masterClrMapping/>
  </p:clrMapOvr>
  <p:transition advClick="0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/>
          <p:cNvSpPr/>
          <p:nvPr/>
        </p:nvSpPr>
        <p:spPr>
          <a:xfrm>
            <a:off x="2161300" y="1465495"/>
            <a:ext cx="6552000" cy="576000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Jammer! Dat is niet het goede antwoord.</a:t>
            </a:r>
          </a:p>
        </p:txBody>
      </p:sp>
      <p:sp>
        <p:nvSpPr>
          <p:cNvPr id="10" name="Rond diagonale hoek rechthoek 9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1" name="Rond diagonale hoek rechthoek 10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2" name="Rond diagonale hoek rechthoek 11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sp>
        <p:nvSpPr>
          <p:cNvPr id="13" name="Rond diagonale hoek rechthoek 12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2</a:t>
            </a:r>
          </a:p>
        </p:txBody>
      </p:sp>
      <p:pic>
        <p:nvPicPr>
          <p:cNvPr id="15" name="Afbeelding 14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Tekstvak 15">
            <a:extLst>
              <a:ext uri="{FF2B5EF4-FFF2-40B4-BE49-F238E27FC236}">
                <a16:creationId xmlns:a16="http://schemas.microsoft.com/office/drawing/2014/main" id="{C7C9BEAD-F3C1-4DF3-8BE3-5059DA245810}"/>
              </a:ext>
            </a:extLst>
          </p:cNvPr>
          <p:cNvSpPr txBox="1"/>
          <p:nvPr/>
        </p:nvSpPr>
        <p:spPr>
          <a:xfrm>
            <a:off x="3240000" y="3240000"/>
            <a:ext cx="5508000" cy="2308324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sz="2400" dirty="0">
                <a:solidFill>
                  <a:srgbClr val="244D10"/>
                </a:solidFill>
              </a:rPr>
              <a:t>Handen zoals deze krijgen wij wel eens.</a:t>
            </a:r>
          </a:p>
          <a:p>
            <a:r>
              <a:rPr lang="nl-NL" sz="2400" dirty="0">
                <a:solidFill>
                  <a:srgbClr val="244D10"/>
                </a:solidFill>
              </a:rPr>
              <a:t>21 punten en van alle kleuren minimaal een 2-kaart.</a:t>
            </a:r>
          </a:p>
          <a:p>
            <a:r>
              <a:rPr lang="nl-NL" sz="2400" dirty="0">
                <a:solidFill>
                  <a:srgbClr val="244D10"/>
                </a:solidFill>
              </a:rPr>
              <a:t>Geen hoge 5-kaart en geen lage 6-kaart.</a:t>
            </a:r>
          </a:p>
          <a:p>
            <a:r>
              <a:rPr lang="nl-NL" sz="2400" dirty="0">
                <a:solidFill>
                  <a:srgbClr val="244D10"/>
                </a:solidFill>
              </a:rPr>
              <a:t>Een prachtige evenwichtige hand.</a:t>
            </a:r>
          </a:p>
          <a:p>
            <a:r>
              <a:rPr lang="nl-NL" sz="2400" dirty="0">
                <a:solidFill>
                  <a:srgbClr val="244D10"/>
                </a:solidFill>
              </a:rPr>
              <a:t>Wij open dus met 2 Sans Atout.</a:t>
            </a:r>
          </a:p>
        </p:txBody>
      </p:sp>
      <p:sp>
        <p:nvSpPr>
          <p:cNvPr id="21" name="Tekstvak 20">
            <a:extLst>
              <a:ext uri="{FF2B5EF4-FFF2-40B4-BE49-F238E27FC236}">
                <a16:creationId xmlns:a16="http://schemas.microsoft.com/office/drawing/2014/main" id="{CBA92F88-AEBF-406E-A303-E3670DEC3627}"/>
              </a:ext>
            </a:extLst>
          </p:cNvPr>
          <p:cNvSpPr txBox="1"/>
          <p:nvPr/>
        </p:nvSpPr>
        <p:spPr>
          <a:xfrm>
            <a:off x="6997694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l-NL" sz="1050" dirty="0"/>
              <a:t>© Bridge Office - Serie 4 - Les 1</a:t>
            </a:r>
          </a:p>
        </p:txBody>
      </p:sp>
      <p:sp>
        <p:nvSpPr>
          <p:cNvPr id="22" name="Tekstvak 21">
            <a:extLst>
              <a:ext uri="{FF2B5EF4-FFF2-40B4-BE49-F238E27FC236}">
                <a16:creationId xmlns:a16="http://schemas.microsoft.com/office/drawing/2014/main" id="{C35D7DAD-BF44-49F4-A833-BF34A9FC2F42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- Serie 4 - Les 1</a:t>
            </a:r>
          </a:p>
        </p:txBody>
      </p:sp>
      <p:sp>
        <p:nvSpPr>
          <p:cNvPr id="2" name="Rond diagonale hoek rechthoek 23">
            <a:extLst>
              <a:ext uri="{FF2B5EF4-FFF2-40B4-BE49-F238E27FC236}">
                <a16:creationId xmlns:a16="http://schemas.microsoft.com/office/drawing/2014/main" id="{2453728A-3071-84E4-2DC7-EE36B8BF05A2}"/>
              </a:ext>
            </a:extLst>
          </p:cNvPr>
          <p:cNvSpPr/>
          <p:nvPr/>
        </p:nvSpPr>
        <p:spPr>
          <a:xfrm>
            <a:off x="396000" y="2304000"/>
            <a:ext cx="8352000" cy="792000"/>
          </a:xfrm>
          <a:prstGeom prst="round2DiagRect">
            <a:avLst/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400">
                <a:latin typeface="+mj-lt"/>
                <a:cs typeface="Calibri" panose="020F0502020204030204" pitchFamily="34" charset="0"/>
              </a:rPr>
              <a:t>U mag starten met bieden. </a:t>
            </a:r>
            <a:br>
              <a:rPr lang="nl-NL" sz="2400">
                <a:latin typeface="+mj-lt"/>
                <a:cs typeface="Calibri" panose="020F0502020204030204" pitchFamily="34" charset="0"/>
              </a:rPr>
            </a:br>
            <a:r>
              <a:rPr lang="nl-NL" sz="2400">
                <a:latin typeface="+mj-lt"/>
                <a:cs typeface="Calibri" panose="020F0502020204030204" pitchFamily="34" charset="0"/>
              </a:rPr>
              <a:t>Wat gaat u bieden?</a:t>
            </a:r>
            <a:endParaRPr lang="nl-NL" sz="2400" dirty="0">
              <a:latin typeface="+mj-lt"/>
              <a:cs typeface="Calibri" panose="020F0502020204030204" pitchFamily="34" charset="0"/>
            </a:endParaRPr>
          </a:p>
        </p:txBody>
      </p:sp>
      <p:graphicFrame>
        <p:nvGraphicFramePr>
          <p:cNvPr id="3" name="Tabel 2">
            <a:extLst>
              <a:ext uri="{FF2B5EF4-FFF2-40B4-BE49-F238E27FC236}">
                <a16:creationId xmlns:a16="http://schemas.microsoft.com/office/drawing/2014/main" id="{9A75F146-2772-2395-4759-8FC1FEB0042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83150013"/>
              </p:ext>
            </p:extLst>
          </p:nvPr>
        </p:nvGraphicFramePr>
        <p:xfrm>
          <a:off x="396000" y="3240000"/>
          <a:ext cx="2566578" cy="1795552"/>
        </p:xfrm>
        <a:graphic>
          <a:graphicData uri="http://schemas.openxmlformats.org/drawingml/2006/table">
            <a:tbl>
              <a:tblPr firstRow="1" bandRow="1">
                <a:tableStyleId>{0505E3EF-67EA-436B-97B2-0124C06EBD24}</a:tableStyleId>
              </a:tblPr>
              <a:tblGrid>
                <a:gridCol w="371529">
                  <a:extLst>
                    <a:ext uri="{9D8B030D-6E8A-4147-A177-3AD203B41FA5}">
                      <a16:colId xmlns:a16="http://schemas.microsoft.com/office/drawing/2014/main" val="4208127773"/>
                    </a:ext>
                  </a:extLst>
                </a:gridCol>
                <a:gridCol w="2195049">
                  <a:extLst>
                    <a:ext uri="{9D8B030D-6E8A-4147-A177-3AD203B41FA5}">
                      <a16:colId xmlns:a16="http://schemas.microsoft.com/office/drawing/2014/main" val="3814898469"/>
                    </a:ext>
                  </a:extLst>
                </a:gridCol>
              </a:tblGrid>
              <a:tr h="415372"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/>
                        <a:t>♠</a:t>
                      </a:r>
                    </a:p>
                  </a:txBody>
                  <a:tcPr marT="41564" marB="41564"/>
                </a:tc>
                <a:tc>
                  <a:txBody>
                    <a:bodyPr/>
                    <a:lstStyle/>
                    <a:p>
                      <a:r>
                        <a:rPr lang="nl-NL" sz="2400" b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HV109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290467215"/>
                  </a:ext>
                </a:extLst>
              </a:tr>
              <a:tr h="421142"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>
                          <a:solidFill>
                            <a:srgbClr val="FF0000"/>
                          </a:solidFill>
                        </a:rPr>
                        <a:t>♥</a:t>
                      </a:r>
                    </a:p>
                  </a:txBody>
                  <a:tcPr marT="41564" marB="41564"/>
                </a:tc>
                <a:tc>
                  <a:txBody>
                    <a:bodyPr/>
                    <a:lstStyle/>
                    <a:p>
                      <a:r>
                        <a:rPr lang="nl-NL" sz="2400" b="0">
                          <a:solidFill>
                            <a:srgbClr val="C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V86</a:t>
                      </a:r>
                      <a:endParaRPr lang="nl-NL" sz="2400" b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180997622"/>
                  </a:ext>
                </a:extLst>
              </a:tr>
              <a:tr h="421142"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>
                          <a:solidFill>
                            <a:srgbClr val="FF0000"/>
                          </a:solidFill>
                        </a:rPr>
                        <a:t>♦</a:t>
                      </a:r>
                    </a:p>
                  </a:txBody>
                  <a:tcPr marT="41564" marB="41564"/>
                </a:tc>
                <a:tc>
                  <a:txBody>
                    <a:bodyPr/>
                    <a:lstStyle/>
                    <a:p>
                      <a:r>
                        <a:rPr lang="nl-NL" sz="2400" b="0">
                          <a:solidFill>
                            <a:srgbClr val="C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AH6</a:t>
                      </a:r>
                      <a:endParaRPr lang="nl-NL" sz="2400" b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905866764"/>
                  </a:ext>
                </a:extLst>
              </a:tr>
              <a:tr h="421142"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/>
                        <a:t>♣</a:t>
                      </a:r>
                    </a:p>
                  </a:txBody>
                  <a:tcPr marT="41564" marB="41564"/>
                </a:tc>
                <a:tc>
                  <a:txBody>
                    <a:bodyPr/>
                    <a:lstStyle/>
                    <a:p>
                      <a:r>
                        <a:rPr lang="nl-NL" sz="2400" b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AH2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75332163"/>
                  </a:ext>
                </a:extLst>
              </a:tr>
            </a:tbl>
          </a:graphicData>
        </a:graphic>
      </p:graphicFrame>
    </p:spTree>
  </p:cSld>
  <p:clrMapOvr>
    <a:masterClrMapping/>
  </p:clrMapOvr>
  <p:transition advClick="0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ond diagonale hoek rechthoek 23"/>
          <p:cNvSpPr/>
          <p:nvPr/>
        </p:nvSpPr>
        <p:spPr>
          <a:xfrm>
            <a:off x="396000" y="2304000"/>
            <a:ext cx="8352000" cy="792000"/>
          </a:xfrm>
          <a:prstGeom prst="round2DiagRect">
            <a:avLst/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400">
                <a:cs typeface="Calibri" panose="020F0502020204030204" pitchFamily="34" charset="0"/>
              </a:rPr>
              <a:t>U mag starten met bieden. </a:t>
            </a:r>
            <a:br>
              <a:rPr lang="nl-NL" sz="2400">
                <a:cs typeface="Calibri" panose="020F0502020204030204" pitchFamily="34" charset="0"/>
              </a:rPr>
            </a:br>
            <a:r>
              <a:rPr lang="nl-NL" sz="2400">
                <a:cs typeface="Calibri" panose="020F0502020204030204" pitchFamily="34" charset="0"/>
              </a:rPr>
              <a:t>Wat gaat u bieden?</a:t>
            </a:r>
            <a:endParaRPr lang="nl-NL" sz="2400" dirty="0">
              <a:cs typeface="Calibri" panose="020F0502020204030204" pitchFamily="34" charset="0"/>
            </a:endParaRPr>
          </a:p>
        </p:txBody>
      </p:sp>
      <p:sp>
        <p:nvSpPr>
          <p:cNvPr id="29" name="Rond diagonale hoek rechthoek 28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3</a:t>
            </a:r>
          </a:p>
        </p:txBody>
      </p:sp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5" name="Afbeelding 14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Rond diagonale hoek rechthoek 24">
            <a:hlinkClick r:id="rId4" action="ppaction://hlinksldjump"/>
            <a:extLst>
              <a:ext uri="{FF2B5EF4-FFF2-40B4-BE49-F238E27FC236}">
                <a16:creationId xmlns:a16="http://schemas.microsoft.com/office/drawing/2014/main" id="{8F3700CE-6BE4-4B15-AE7A-689B7FB6205C}"/>
              </a:ext>
            </a:extLst>
          </p:cNvPr>
          <p:cNvSpPr/>
          <p:nvPr/>
        </p:nvSpPr>
        <p:spPr>
          <a:xfrm>
            <a:off x="3240000" y="3828046"/>
            <a:ext cx="5508000" cy="504056"/>
          </a:xfrm>
          <a:prstGeom prst="round2Diag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1♣</a:t>
            </a:r>
          </a:p>
        </p:txBody>
      </p:sp>
      <p:sp>
        <p:nvSpPr>
          <p:cNvPr id="17" name="Rond diagonale hoek rechthoek 25">
            <a:hlinkClick r:id="rId8" action="ppaction://hlinksldjump"/>
            <a:extLst>
              <a:ext uri="{FF2B5EF4-FFF2-40B4-BE49-F238E27FC236}">
                <a16:creationId xmlns:a16="http://schemas.microsoft.com/office/drawing/2014/main" id="{176B46D4-49D8-409E-8F2F-FA03BE99381A}"/>
              </a:ext>
            </a:extLst>
          </p:cNvPr>
          <p:cNvSpPr/>
          <p:nvPr/>
        </p:nvSpPr>
        <p:spPr>
          <a:xfrm>
            <a:off x="3240000" y="3240000"/>
            <a:ext cx="5508000" cy="504056"/>
          </a:xfrm>
          <a:prstGeom prst="round2Diag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1SA</a:t>
            </a:r>
          </a:p>
        </p:txBody>
      </p:sp>
      <p:sp>
        <p:nvSpPr>
          <p:cNvPr id="18" name="Rond diagonale hoek rechthoek 26">
            <a:hlinkClick r:id="rId8" action="ppaction://hlinksldjump"/>
            <a:extLst>
              <a:ext uri="{FF2B5EF4-FFF2-40B4-BE49-F238E27FC236}">
                <a16:creationId xmlns:a16="http://schemas.microsoft.com/office/drawing/2014/main" id="{0755F021-9E8A-4A9B-8EA7-80652AD062F1}"/>
              </a:ext>
            </a:extLst>
          </p:cNvPr>
          <p:cNvSpPr/>
          <p:nvPr/>
        </p:nvSpPr>
        <p:spPr>
          <a:xfrm>
            <a:off x="3240000" y="4416093"/>
            <a:ext cx="5508000" cy="505399"/>
          </a:xfrm>
          <a:prstGeom prst="round2DiagRect">
            <a:avLst>
              <a:gd name="adj1" fmla="val 16667"/>
              <a:gd name="adj2" fmla="val 0"/>
            </a:avLst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1</a:t>
            </a:r>
            <a:r>
              <a:rPr lang="nl-NL" sz="2400" dirty="0">
                <a:solidFill>
                  <a:srgbClr val="FF0000"/>
                </a:solidFill>
              </a:rPr>
              <a:t>♥</a:t>
            </a:r>
          </a:p>
        </p:txBody>
      </p:sp>
      <p:graphicFrame>
        <p:nvGraphicFramePr>
          <p:cNvPr id="19" name="Tabel 2">
            <a:extLst>
              <a:ext uri="{FF2B5EF4-FFF2-40B4-BE49-F238E27FC236}">
                <a16:creationId xmlns:a16="http://schemas.microsoft.com/office/drawing/2014/main" id="{252D964E-BCD1-47EC-ABF7-FF1078DDF6C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50096003"/>
              </p:ext>
            </p:extLst>
          </p:nvPr>
        </p:nvGraphicFramePr>
        <p:xfrm>
          <a:off x="396000" y="3240000"/>
          <a:ext cx="2566578" cy="1795552"/>
        </p:xfrm>
        <a:graphic>
          <a:graphicData uri="http://schemas.openxmlformats.org/drawingml/2006/table">
            <a:tbl>
              <a:tblPr firstRow="1" bandRow="1">
                <a:tableStyleId>{0505E3EF-67EA-436B-97B2-0124C06EBD24}</a:tableStyleId>
              </a:tblPr>
              <a:tblGrid>
                <a:gridCol w="371529">
                  <a:extLst>
                    <a:ext uri="{9D8B030D-6E8A-4147-A177-3AD203B41FA5}">
                      <a16:colId xmlns:a16="http://schemas.microsoft.com/office/drawing/2014/main" val="4208127773"/>
                    </a:ext>
                  </a:extLst>
                </a:gridCol>
                <a:gridCol w="2195049">
                  <a:extLst>
                    <a:ext uri="{9D8B030D-6E8A-4147-A177-3AD203B41FA5}">
                      <a16:colId xmlns:a16="http://schemas.microsoft.com/office/drawing/2014/main" val="3814898469"/>
                    </a:ext>
                  </a:extLst>
                </a:gridCol>
              </a:tblGrid>
              <a:tr h="415372"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/>
                        <a:t>♠</a:t>
                      </a:r>
                    </a:p>
                  </a:txBody>
                  <a:tcPr marT="41564" marB="41564"/>
                </a:tc>
                <a:tc>
                  <a:txBody>
                    <a:bodyPr/>
                    <a:lstStyle/>
                    <a:p>
                      <a:r>
                        <a:rPr lang="nl-NL" sz="2400" b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83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290467215"/>
                  </a:ext>
                </a:extLst>
              </a:tr>
              <a:tr h="421142"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>
                          <a:solidFill>
                            <a:srgbClr val="FF0000"/>
                          </a:solidFill>
                        </a:rPr>
                        <a:t>♥</a:t>
                      </a:r>
                    </a:p>
                  </a:txBody>
                  <a:tcPr marT="41564" marB="41564"/>
                </a:tc>
                <a:tc>
                  <a:txBody>
                    <a:bodyPr/>
                    <a:lstStyle/>
                    <a:p>
                      <a:r>
                        <a:rPr lang="nl-NL" sz="2400" b="0">
                          <a:solidFill>
                            <a:srgbClr val="C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AB42</a:t>
                      </a:r>
                      <a:endParaRPr lang="nl-NL" sz="2400" b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180997622"/>
                  </a:ext>
                </a:extLst>
              </a:tr>
              <a:tr h="421142"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>
                          <a:solidFill>
                            <a:srgbClr val="FF0000"/>
                          </a:solidFill>
                        </a:rPr>
                        <a:t>♦</a:t>
                      </a:r>
                    </a:p>
                  </a:txBody>
                  <a:tcPr marT="41564" marB="41564"/>
                </a:tc>
                <a:tc>
                  <a:txBody>
                    <a:bodyPr/>
                    <a:lstStyle/>
                    <a:p>
                      <a:r>
                        <a:rPr lang="nl-NL" sz="2400" b="0">
                          <a:solidFill>
                            <a:srgbClr val="C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AH</a:t>
                      </a:r>
                      <a:endParaRPr lang="nl-NL" sz="2400" b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905866764"/>
                  </a:ext>
                </a:extLst>
              </a:tr>
              <a:tr h="421142"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/>
                        <a:t>♣</a:t>
                      </a:r>
                    </a:p>
                  </a:txBody>
                  <a:tcPr marT="41564" marB="41564"/>
                </a:tc>
                <a:tc>
                  <a:txBody>
                    <a:bodyPr/>
                    <a:lstStyle/>
                    <a:p>
                      <a:r>
                        <a:rPr lang="nl-NL" sz="2400" b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AB1032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75332163"/>
                  </a:ext>
                </a:extLst>
              </a:tr>
            </a:tbl>
          </a:graphicData>
        </a:graphic>
      </p:graphicFrame>
      <p:sp>
        <p:nvSpPr>
          <p:cNvPr id="22" name="Tekstvak 21">
            <a:extLst>
              <a:ext uri="{FF2B5EF4-FFF2-40B4-BE49-F238E27FC236}">
                <a16:creationId xmlns:a16="http://schemas.microsoft.com/office/drawing/2014/main" id="{D9FB6E02-5A22-47A6-99EB-F7FA8BB77AAC}"/>
              </a:ext>
            </a:extLst>
          </p:cNvPr>
          <p:cNvSpPr txBox="1"/>
          <p:nvPr/>
        </p:nvSpPr>
        <p:spPr>
          <a:xfrm>
            <a:off x="6997694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l-NL" sz="1050" dirty="0"/>
              <a:t>© Bridge Office - Serie 4 - Les 1</a:t>
            </a:r>
          </a:p>
        </p:txBody>
      </p:sp>
      <p:sp>
        <p:nvSpPr>
          <p:cNvPr id="23" name="Tekstvak 22">
            <a:extLst>
              <a:ext uri="{FF2B5EF4-FFF2-40B4-BE49-F238E27FC236}">
                <a16:creationId xmlns:a16="http://schemas.microsoft.com/office/drawing/2014/main" id="{04061E65-85FC-4613-9A91-E774B2DD99AC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- Serie 4 - Les 1</a:t>
            </a:r>
          </a:p>
        </p:txBody>
      </p:sp>
    </p:spTree>
  </p:cSld>
  <p:clrMapOvr>
    <a:masterClrMapping/>
  </p:clrMapOvr>
  <p:transition advClick="0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/>
          <p:cNvSpPr/>
          <p:nvPr/>
        </p:nvSpPr>
        <p:spPr>
          <a:xfrm>
            <a:off x="2174000" y="1465495"/>
            <a:ext cx="6552000" cy="576000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Jammer! Dat is niet het goede antwoord.</a:t>
            </a:r>
          </a:p>
        </p:txBody>
      </p:sp>
      <p:sp>
        <p:nvSpPr>
          <p:cNvPr id="10" name="Rond diagonale hoek rechthoek 9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1" name="Rond diagonale hoek rechthoek 10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2" name="Rond diagonale hoek rechthoek 11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sp>
        <p:nvSpPr>
          <p:cNvPr id="13" name="Rond diagonale hoek rechthoek 12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3</a:t>
            </a:r>
          </a:p>
        </p:txBody>
      </p:sp>
      <p:pic>
        <p:nvPicPr>
          <p:cNvPr id="14" name="Afbeelding 13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7" name="Tekstvak 16">
            <a:extLst>
              <a:ext uri="{FF2B5EF4-FFF2-40B4-BE49-F238E27FC236}">
                <a16:creationId xmlns:a16="http://schemas.microsoft.com/office/drawing/2014/main" id="{0380E85A-639C-45CB-8F30-AB40101AFDFA}"/>
              </a:ext>
            </a:extLst>
          </p:cNvPr>
          <p:cNvSpPr txBox="1"/>
          <p:nvPr/>
        </p:nvSpPr>
        <p:spPr>
          <a:xfrm>
            <a:off x="3240000" y="3240000"/>
            <a:ext cx="5508000" cy="156966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sz="2400" dirty="0">
                <a:solidFill>
                  <a:srgbClr val="244D10"/>
                </a:solidFill>
              </a:rPr>
              <a:t>Een hand met van alle kleuren minimaal 2 kaarten. Toch is deze 17 punter niet geschikt om 1 SA te openen. </a:t>
            </a:r>
            <a:br>
              <a:rPr lang="nl-NL" sz="2400" dirty="0">
                <a:solidFill>
                  <a:srgbClr val="244D10"/>
                </a:solidFill>
              </a:rPr>
            </a:br>
            <a:r>
              <a:rPr lang="nl-NL" sz="2400" dirty="0">
                <a:solidFill>
                  <a:srgbClr val="244D10"/>
                </a:solidFill>
              </a:rPr>
              <a:t>Nu open ik gewoon 1 ♣ . </a:t>
            </a:r>
          </a:p>
        </p:txBody>
      </p:sp>
      <p:sp>
        <p:nvSpPr>
          <p:cNvPr id="21" name="Tekstvak 20">
            <a:extLst>
              <a:ext uri="{FF2B5EF4-FFF2-40B4-BE49-F238E27FC236}">
                <a16:creationId xmlns:a16="http://schemas.microsoft.com/office/drawing/2014/main" id="{5A613EAB-B6A0-4F2A-9C07-1C43648CDAD4}"/>
              </a:ext>
            </a:extLst>
          </p:cNvPr>
          <p:cNvSpPr txBox="1"/>
          <p:nvPr/>
        </p:nvSpPr>
        <p:spPr>
          <a:xfrm>
            <a:off x="6997694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l-NL" sz="1050" dirty="0"/>
              <a:t>© Bridge Office - Serie 4 - Les 1</a:t>
            </a:r>
          </a:p>
        </p:txBody>
      </p:sp>
      <p:sp>
        <p:nvSpPr>
          <p:cNvPr id="22" name="Tekstvak 21">
            <a:extLst>
              <a:ext uri="{FF2B5EF4-FFF2-40B4-BE49-F238E27FC236}">
                <a16:creationId xmlns:a16="http://schemas.microsoft.com/office/drawing/2014/main" id="{48907940-E7D8-49A7-A1BE-29BEA2DC9F61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- Serie 4 - Les 1</a:t>
            </a:r>
          </a:p>
        </p:txBody>
      </p:sp>
      <p:sp>
        <p:nvSpPr>
          <p:cNvPr id="2" name="Rond diagonale hoek rechthoek 23">
            <a:extLst>
              <a:ext uri="{FF2B5EF4-FFF2-40B4-BE49-F238E27FC236}">
                <a16:creationId xmlns:a16="http://schemas.microsoft.com/office/drawing/2014/main" id="{82BEC7C5-18EA-E2B4-F11C-3D3A138DAB52}"/>
              </a:ext>
            </a:extLst>
          </p:cNvPr>
          <p:cNvSpPr/>
          <p:nvPr/>
        </p:nvSpPr>
        <p:spPr>
          <a:xfrm>
            <a:off x="396000" y="2304000"/>
            <a:ext cx="8352000" cy="792000"/>
          </a:xfrm>
          <a:prstGeom prst="round2DiagRect">
            <a:avLst/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400">
                <a:cs typeface="Calibri" panose="020F0502020204030204" pitchFamily="34" charset="0"/>
              </a:rPr>
              <a:t>U mag starten met bieden. </a:t>
            </a:r>
            <a:br>
              <a:rPr lang="nl-NL" sz="2400">
                <a:cs typeface="Calibri" panose="020F0502020204030204" pitchFamily="34" charset="0"/>
              </a:rPr>
            </a:br>
            <a:r>
              <a:rPr lang="nl-NL" sz="2400">
                <a:cs typeface="Calibri" panose="020F0502020204030204" pitchFamily="34" charset="0"/>
              </a:rPr>
              <a:t>Wat gaat u bieden?</a:t>
            </a:r>
            <a:endParaRPr lang="nl-NL" sz="2400" dirty="0">
              <a:cs typeface="Calibri" panose="020F0502020204030204" pitchFamily="34" charset="0"/>
            </a:endParaRPr>
          </a:p>
        </p:txBody>
      </p:sp>
      <p:graphicFrame>
        <p:nvGraphicFramePr>
          <p:cNvPr id="3" name="Tabel 2">
            <a:extLst>
              <a:ext uri="{FF2B5EF4-FFF2-40B4-BE49-F238E27FC236}">
                <a16:creationId xmlns:a16="http://schemas.microsoft.com/office/drawing/2014/main" id="{8CD1F6FB-1F2C-19A0-FF83-D8ED38CB50D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75952086"/>
              </p:ext>
            </p:extLst>
          </p:nvPr>
        </p:nvGraphicFramePr>
        <p:xfrm>
          <a:off x="396000" y="3240000"/>
          <a:ext cx="2566578" cy="1795552"/>
        </p:xfrm>
        <a:graphic>
          <a:graphicData uri="http://schemas.openxmlformats.org/drawingml/2006/table">
            <a:tbl>
              <a:tblPr firstRow="1" bandRow="1">
                <a:tableStyleId>{0505E3EF-67EA-436B-97B2-0124C06EBD24}</a:tableStyleId>
              </a:tblPr>
              <a:tblGrid>
                <a:gridCol w="371529">
                  <a:extLst>
                    <a:ext uri="{9D8B030D-6E8A-4147-A177-3AD203B41FA5}">
                      <a16:colId xmlns:a16="http://schemas.microsoft.com/office/drawing/2014/main" val="4208127773"/>
                    </a:ext>
                  </a:extLst>
                </a:gridCol>
                <a:gridCol w="2195049">
                  <a:extLst>
                    <a:ext uri="{9D8B030D-6E8A-4147-A177-3AD203B41FA5}">
                      <a16:colId xmlns:a16="http://schemas.microsoft.com/office/drawing/2014/main" val="3814898469"/>
                    </a:ext>
                  </a:extLst>
                </a:gridCol>
              </a:tblGrid>
              <a:tr h="415372"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/>
                        <a:t>♠</a:t>
                      </a:r>
                    </a:p>
                  </a:txBody>
                  <a:tcPr marT="41564" marB="41564"/>
                </a:tc>
                <a:tc>
                  <a:txBody>
                    <a:bodyPr/>
                    <a:lstStyle/>
                    <a:p>
                      <a:r>
                        <a:rPr lang="nl-NL" sz="2400" b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83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290467215"/>
                  </a:ext>
                </a:extLst>
              </a:tr>
              <a:tr h="421142"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>
                          <a:solidFill>
                            <a:srgbClr val="FF0000"/>
                          </a:solidFill>
                        </a:rPr>
                        <a:t>♥</a:t>
                      </a:r>
                    </a:p>
                  </a:txBody>
                  <a:tcPr marT="41564" marB="41564"/>
                </a:tc>
                <a:tc>
                  <a:txBody>
                    <a:bodyPr/>
                    <a:lstStyle/>
                    <a:p>
                      <a:r>
                        <a:rPr lang="nl-NL" sz="2400" b="0">
                          <a:solidFill>
                            <a:srgbClr val="C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AB42</a:t>
                      </a:r>
                      <a:endParaRPr lang="nl-NL" sz="2400" b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180997622"/>
                  </a:ext>
                </a:extLst>
              </a:tr>
              <a:tr h="421142"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>
                          <a:solidFill>
                            <a:srgbClr val="FF0000"/>
                          </a:solidFill>
                        </a:rPr>
                        <a:t>♦</a:t>
                      </a:r>
                    </a:p>
                  </a:txBody>
                  <a:tcPr marT="41564" marB="41564"/>
                </a:tc>
                <a:tc>
                  <a:txBody>
                    <a:bodyPr/>
                    <a:lstStyle/>
                    <a:p>
                      <a:r>
                        <a:rPr lang="nl-NL" sz="2400" b="0">
                          <a:solidFill>
                            <a:srgbClr val="C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AH</a:t>
                      </a:r>
                      <a:endParaRPr lang="nl-NL" sz="2400" b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905866764"/>
                  </a:ext>
                </a:extLst>
              </a:tr>
              <a:tr h="421142"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/>
                        <a:t>♣</a:t>
                      </a:r>
                    </a:p>
                  </a:txBody>
                  <a:tcPr marT="41564" marB="41564"/>
                </a:tc>
                <a:tc>
                  <a:txBody>
                    <a:bodyPr/>
                    <a:lstStyle/>
                    <a:p>
                      <a:r>
                        <a:rPr lang="nl-NL" sz="2400" b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AB1032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75332163"/>
                  </a:ext>
                </a:extLst>
              </a:tr>
            </a:tbl>
          </a:graphicData>
        </a:graphic>
      </p:graphicFrame>
    </p:spTree>
  </p:cSld>
  <p:clrMapOvr>
    <a:masterClrMapping/>
  </p:clrMapOvr>
  <p:transition advClick="0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ond diagonale hoek rechthoek 23"/>
          <p:cNvSpPr/>
          <p:nvPr/>
        </p:nvSpPr>
        <p:spPr>
          <a:xfrm>
            <a:off x="395536" y="2304000"/>
            <a:ext cx="8352000" cy="792000"/>
          </a:xfrm>
          <a:prstGeom prst="round2DiagRect">
            <a:avLst/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400">
                <a:cs typeface="Calibri" panose="020F0502020204030204" pitchFamily="34" charset="0"/>
              </a:rPr>
              <a:t>U mag starten met bieden. </a:t>
            </a:r>
            <a:br>
              <a:rPr lang="nl-NL" sz="2400">
                <a:cs typeface="Calibri" panose="020F0502020204030204" pitchFamily="34" charset="0"/>
              </a:rPr>
            </a:br>
            <a:r>
              <a:rPr lang="nl-NL" sz="2400">
                <a:cs typeface="Calibri" panose="020F0502020204030204" pitchFamily="34" charset="0"/>
              </a:rPr>
              <a:t>Wat gaat u bieden?</a:t>
            </a:r>
            <a:endParaRPr lang="nl-NL" sz="2400" dirty="0">
              <a:cs typeface="Calibri" panose="020F0502020204030204" pitchFamily="34" charset="0"/>
            </a:endParaRPr>
          </a:p>
        </p:txBody>
      </p:sp>
      <p:sp>
        <p:nvSpPr>
          <p:cNvPr id="29" name="Rond diagonale hoek rechthoek 28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4</a:t>
            </a:r>
          </a:p>
        </p:txBody>
      </p:sp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3" name="Afbeelding 12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7" name="Rond diagonale hoek rechthoek 24">
            <a:hlinkClick r:id="rId8" action="ppaction://hlinksldjump"/>
            <a:extLst>
              <a:ext uri="{FF2B5EF4-FFF2-40B4-BE49-F238E27FC236}">
                <a16:creationId xmlns:a16="http://schemas.microsoft.com/office/drawing/2014/main" id="{66FD4D80-4FBE-4FA7-AADC-CF600D5B84A1}"/>
              </a:ext>
            </a:extLst>
          </p:cNvPr>
          <p:cNvSpPr/>
          <p:nvPr/>
        </p:nvSpPr>
        <p:spPr>
          <a:xfrm>
            <a:off x="3240000" y="3818279"/>
            <a:ext cx="5522400" cy="504056"/>
          </a:xfrm>
          <a:prstGeom prst="round2Diag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1♣</a:t>
            </a:r>
          </a:p>
        </p:txBody>
      </p:sp>
      <p:sp>
        <p:nvSpPr>
          <p:cNvPr id="18" name="Rond diagonale hoek rechthoek 25">
            <a:hlinkClick r:id="rId4" action="ppaction://hlinksldjump"/>
            <a:extLst>
              <a:ext uri="{FF2B5EF4-FFF2-40B4-BE49-F238E27FC236}">
                <a16:creationId xmlns:a16="http://schemas.microsoft.com/office/drawing/2014/main" id="{DBD7ABF3-ADCD-4508-A569-6EC74497EB82}"/>
              </a:ext>
            </a:extLst>
          </p:cNvPr>
          <p:cNvSpPr/>
          <p:nvPr/>
        </p:nvSpPr>
        <p:spPr>
          <a:xfrm>
            <a:off x="3240000" y="3222000"/>
            <a:ext cx="5522400" cy="504056"/>
          </a:xfrm>
          <a:prstGeom prst="round2Diag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1SA</a:t>
            </a:r>
          </a:p>
        </p:txBody>
      </p:sp>
      <p:sp>
        <p:nvSpPr>
          <p:cNvPr id="19" name="Rond diagonale hoek rechthoek 26">
            <a:hlinkClick r:id="rId8" action="ppaction://hlinksldjump"/>
            <a:extLst>
              <a:ext uri="{FF2B5EF4-FFF2-40B4-BE49-F238E27FC236}">
                <a16:creationId xmlns:a16="http://schemas.microsoft.com/office/drawing/2014/main" id="{A9CF9A2A-267C-4EB6-AFDB-C204ED22A6AB}"/>
              </a:ext>
            </a:extLst>
          </p:cNvPr>
          <p:cNvSpPr/>
          <p:nvPr/>
        </p:nvSpPr>
        <p:spPr>
          <a:xfrm>
            <a:off x="3226459" y="4414558"/>
            <a:ext cx="5522400" cy="505399"/>
          </a:xfrm>
          <a:prstGeom prst="round2DiagRect">
            <a:avLst>
              <a:gd name="adj1" fmla="val 16667"/>
              <a:gd name="adj2" fmla="val 0"/>
            </a:avLst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1</a:t>
            </a:r>
            <a:r>
              <a:rPr lang="nl-NL" sz="2400" dirty="0">
                <a:solidFill>
                  <a:srgbClr val="FF0000"/>
                </a:solidFill>
              </a:rPr>
              <a:t>♥</a:t>
            </a:r>
          </a:p>
        </p:txBody>
      </p:sp>
      <p:graphicFrame>
        <p:nvGraphicFramePr>
          <p:cNvPr id="20" name="Tabel 2">
            <a:extLst>
              <a:ext uri="{FF2B5EF4-FFF2-40B4-BE49-F238E27FC236}">
                <a16:creationId xmlns:a16="http://schemas.microsoft.com/office/drawing/2014/main" id="{36F4C938-F198-4963-92DA-3D7B111BA20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49696050"/>
              </p:ext>
            </p:extLst>
          </p:nvPr>
        </p:nvGraphicFramePr>
        <p:xfrm>
          <a:off x="396000" y="3240000"/>
          <a:ext cx="2566578" cy="1795552"/>
        </p:xfrm>
        <a:graphic>
          <a:graphicData uri="http://schemas.openxmlformats.org/drawingml/2006/table">
            <a:tbl>
              <a:tblPr firstRow="1" bandRow="1">
                <a:tableStyleId>{0505E3EF-67EA-436B-97B2-0124C06EBD24}</a:tableStyleId>
              </a:tblPr>
              <a:tblGrid>
                <a:gridCol w="371529">
                  <a:extLst>
                    <a:ext uri="{9D8B030D-6E8A-4147-A177-3AD203B41FA5}">
                      <a16:colId xmlns:a16="http://schemas.microsoft.com/office/drawing/2014/main" val="4208127773"/>
                    </a:ext>
                  </a:extLst>
                </a:gridCol>
                <a:gridCol w="2195049">
                  <a:extLst>
                    <a:ext uri="{9D8B030D-6E8A-4147-A177-3AD203B41FA5}">
                      <a16:colId xmlns:a16="http://schemas.microsoft.com/office/drawing/2014/main" val="3814898469"/>
                    </a:ext>
                  </a:extLst>
                </a:gridCol>
              </a:tblGrid>
              <a:tr h="415372"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/>
                        <a:t>♠</a:t>
                      </a:r>
                    </a:p>
                  </a:txBody>
                  <a:tcPr marT="41564" marB="41564"/>
                </a:tc>
                <a:tc>
                  <a:txBody>
                    <a:bodyPr/>
                    <a:lstStyle/>
                    <a:p>
                      <a:r>
                        <a:rPr lang="nl-NL" sz="2400" b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A9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290467215"/>
                  </a:ext>
                </a:extLst>
              </a:tr>
              <a:tr h="421142"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>
                          <a:solidFill>
                            <a:srgbClr val="FF0000"/>
                          </a:solidFill>
                        </a:rPr>
                        <a:t>♥</a:t>
                      </a:r>
                    </a:p>
                  </a:txBody>
                  <a:tcPr marT="41564" marB="41564"/>
                </a:tc>
                <a:tc>
                  <a:txBody>
                    <a:bodyPr/>
                    <a:lstStyle/>
                    <a:p>
                      <a:r>
                        <a:rPr lang="nl-NL" sz="2400" b="0">
                          <a:solidFill>
                            <a:srgbClr val="C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H874</a:t>
                      </a:r>
                      <a:endParaRPr lang="nl-NL" sz="2400" b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180997622"/>
                  </a:ext>
                </a:extLst>
              </a:tr>
              <a:tr h="421142"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>
                          <a:solidFill>
                            <a:srgbClr val="FF0000"/>
                          </a:solidFill>
                        </a:rPr>
                        <a:t>♦</a:t>
                      </a:r>
                    </a:p>
                  </a:txBody>
                  <a:tcPr marT="41564" marB="41564"/>
                </a:tc>
                <a:tc>
                  <a:txBody>
                    <a:bodyPr/>
                    <a:lstStyle/>
                    <a:p>
                      <a:r>
                        <a:rPr lang="nl-NL" sz="2400" b="0">
                          <a:solidFill>
                            <a:srgbClr val="C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HB10</a:t>
                      </a:r>
                      <a:endParaRPr lang="nl-NL" sz="2400" b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905866764"/>
                  </a:ext>
                </a:extLst>
              </a:tr>
              <a:tr h="421142"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/>
                        <a:t>♣</a:t>
                      </a:r>
                    </a:p>
                  </a:txBody>
                  <a:tcPr marT="41564" marB="41564"/>
                </a:tc>
                <a:tc>
                  <a:txBody>
                    <a:bodyPr/>
                    <a:lstStyle/>
                    <a:p>
                      <a:r>
                        <a:rPr lang="nl-NL" sz="2400" b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AB102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75332163"/>
                  </a:ext>
                </a:extLst>
              </a:tr>
            </a:tbl>
          </a:graphicData>
        </a:graphic>
      </p:graphicFrame>
      <p:sp>
        <p:nvSpPr>
          <p:cNvPr id="16" name="Tekstvak 15">
            <a:extLst>
              <a:ext uri="{FF2B5EF4-FFF2-40B4-BE49-F238E27FC236}">
                <a16:creationId xmlns:a16="http://schemas.microsoft.com/office/drawing/2014/main" id="{DF3387C9-56B9-4D22-AEED-3C106ECBD58C}"/>
              </a:ext>
            </a:extLst>
          </p:cNvPr>
          <p:cNvSpPr txBox="1"/>
          <p:nvPr/>
        </p:nvSpPr>
        <p:spPr>
          <a:xfrm>
            <a:off x="6997694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l-NL" sz="1050" dirty="0"/>
              <a:t>© Bridge Office - Serie 4 - Les 1</a:t>
            </a:r>
          </a:p>
        </p:txBody>
      </p:sp>
      <p:sp>
        <p:nvSpPr>
          <p:cNvPr id="21" name="Tekstvak 20">
            <a:extLst>
              <a:ext uri="{FF2B5EF4-FFF2-40B4-BE49-F238E27FC236}">
                <a16:creationId xmlns:a16="http://schemas.microsoft.com/office/drawing/2014/main" id="{A0B0F573-DDB9-4BA7-8F76-0A31F1983474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- Serie 4 - Les 1</a:t>
            </a:r>
          </a:p>
        </p:txBody>
      </p:sp>
    </p:spTree>
  </p:cSld>
  <p:clrMapOvr>
    <a:masterClrMapping/>
  </p:clrMapOvr>
  <p:transition advClick="0"/>
</p:sld>
</file>

<file path=ppt/theme/theme1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orsprong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C00000"/>
        </a:solidFill>
        <a:ln>
          <a:solidFill>
            <a:schemeClr val="tx1"/>
          </a:solidFill>
        </a:ln>
      </a:spPr>
      <a:bodyPr rtlCol="0" anchor="ctr"/>
      <a:lstStyle>
        <a:defPPr algn="ctr">
          <a:defRPr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65</TotalTime>
  <Words>3804</Words>
  <Application>Microsoft Office PowerPoint</Application>
  <PresentationFormat>Diavoorstelling (4:3)</PresentationFormat>
  <Paragraphs>1057</Paragraphs>
  <Slides>53</Slides>
  <Notes>52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4</vt:i4>
      </vt:variant>
      <vt:variant>
        <vt:lpstr>Thema</vt:lpstr>
      </vt:variant>
      <vt:variant>
        <vt:i4>1</vt:i4>
      </vt:variant>
      <vt:variant>
        <vt:lpstr>Diatitels</vt:lpstr>
      </vt:variant>
      <vt:variant>
        <vt:i4>53</vt:i4>
      </vt:variant>
    </vt:vector>
  </HeadingPairs>
  <TitlesOfParts>
    <vt:vector size="58" baseType="lpstr">
      <vt:lpstr>Arial</vt:lpstr>
      <vt:lpstr>Calibri</vt:lpstr>
      <vt:lpstr>Copperplate Gothic Bold</vt:lpstr>
      <vt:lpstr>Copperplate Gothic Light</vt:lpstr>
      <vt:lpstr>Office-thema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©Bridge Office</dc:title>
  <dc:creator>Thijs Op het Roodt</dc:creator>
  <cp:lastModifiedBy>Thijs Op het Roodt</cp:lastModifiedBy>
  <cp:revision>675</cp:revision>
  <dcterms:created xsi:type="dcterms:W3CDTF">2012-09-16T12:51:46Z</dcterms:created>
  <dcterms:modified xsi:type="dcterms:W3CDTF">2023-02-25T10:07:25Z</dcterms:modified>
</cp:coreProperties>
</file>