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260" r:id="rId5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D10"/>
    <a:srgbClr val="CCCC00"/>
    <a:srgbClr val="009900"/>
    <a:srgbClr val="99CC00"/>
    <a:srgbClr val="006600"/>
    <a:srgbClr val="3333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Stijl, gemiddeld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7" autoAdjust="0"/>
  </p:normalViewPr>
  <p:slideViewPr>
    <p:cSldViewPr>
      <p:cViewPr varScale="1">
        <p:scale>
          <a:sx n="81" d="100"/>
          <a:sy n="81" d="100"/>
        </p:scale>
        <p:origin x="152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264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0D136-B847-4282-9EEF-B9B333AE4718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871C4-2D55-4D20-B47E-11F12B5031A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82EDB-00D5-4E95-A6F8-2A5CDD7D3F81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95C2A-607C-4AB1-A98E-AF78550075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Start test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10</a:t>
            </a:fld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11</a:t>
            </a:fld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12</a:t>
            </a:fld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13</a:t>
            </a:fld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14</a:t>
            </a:fld>
            <a:endParaRPr lang="nl-N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15</a:t>
            </a:fld>
            <a:endParaRPr lang="nl-N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16</a:t>
            </a:fld>
            <a:endParaRPr lang="nl-N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17</a:t>
            </a:fld>
            <a:endParaRPr lang="nl-N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8 fout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18</a:t>
            </a:fld>
            <a:endParaRPr lang="nl-N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19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Vragenmenu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9 fout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20</a:t>
            </a:fld>
            <a:endParaRPr lang="nl-NL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21</a:t>
            </a:fld>
            <a:endParaRPr lang="nl-N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22</a:t>
            </a:fld>
            <a:endParaRPr lang="nl-N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23</a:t>
            </a:fld>
            <a:endParaRPr lang="nl-N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24</a:t>
            </a:fld>
            <a:endParaRPr lang="nl-N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25</a:t>
            </a:fld>
            <a:endParaRPr lang="nl-N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26</a:t>
            </a:fld>
            <a:endParaRPr lang="nl-NL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27</a:t>
            </a:fld>
            <a:endParaRPr lang="nl-NL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28</a:t>
            </a:fld>
            <a:endParaRPr lang="nl-NL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29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30</a:t>
            </a:fld>
            <a:endParaRPr lang="nl-NL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31</a:t>
            </a:fld>
            <a:endParaRPr lang="nl-NL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32</a:t>
            </a:fld>
            <a:endParaRPr lang="nl-NL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33</a:t>
            </a:fld>
            <a:endParaRPr lang="nl-NL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34</a:t>
            </a:fld>
            <a:endParaRPr lang="nl-NL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35</a:t>
            </a:fld>
            <a:endParaRPr lang="nl-NL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36</a:t>
            </a:fld>
            <a:endParaRPr lang="nl-NL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18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37</a:t>
            </a:fld>
            <a:endParaRPr lang="nl-NL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18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38</a:t>
            </a:fld>
            <a:endParaRPr lang="nl-NL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39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40</a:t>
            </a:fld>
            <a:endParaRPr lang="nl-NL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41</a:t>
            </a:fld>
            <a:endParaRPr lang="nl-NL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42</a:t>
            </a:fld>
            <a:endParaRPr lang="nl-NL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43</a:t>
            </a:fld>
            <a:endParaRPr lang="nl-NL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44</a:t>
            </a:fld>
            <a:endParaRPr lang="nl-NL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45</a:t>
            </a:fld>
            <a:endParaRPr lang="nl-NL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46</a:t>
            </a:fld>
            <a:endParaRPr lang="nl-NL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47</a:t>
            </a:fld>
            <a:endParaRPr lang="nl-NL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48</a:t>
            </a:fld>
            <a:endParaRPr lang="nl-NL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49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50</a:t>
            </a:fld>
            <a:endParaRPr lang="nl-NL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51</a:t>
            </a:fld>
            <a:endParaRPr lang="nl-NL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52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9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B3D3B-DE78-4A50-AECA-E8B64443CBB7}" type="datetimeFigureOut">
              <a:rPr lang="nl-NL" smtClean="0"/>
              <a:pPr/>
              <a:t>za 25-2-2023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1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slide" Target="slide1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1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5.xml"/><Relationship Id="rId18" Type="http://schemas.openxmlformats.org/officeDocument/2006/relationships/slide" Target="slide35.xml"/><Relationship Id="rId26" Type="http://schemas.openxmlformats.org/officeDocument/2006/relationships/slide" Target="slide51.xml"/><Relationship Id="rId3" Type="http://schemas.openxmlformats.org/officeDocument/2006/relationships/slide" Target="slide5.xml"/><Relationship Id="rId21" Type="http://schemas.openxmlformats.org/officeDocument/2006/relationships/slide" Target="slide41.xml"/><Relationship Id="rId7" Type="http://schemas.openxmlformats.org/officeDocument/2006/relationships/slide" Target="slide13.xml"/><Relationship Id="rId12" Type="http://schemas.openxmlformats.org/officeDocument/2006/relationships/slide" Target="slide23.xml"/><Relationship Id="rId17" Type="http://schemas.openxmlformats.org/officeDocument/2006/relationships/slide" Target="slide33.xml"/><Relationship Id="rId25" Type="http://schemas.openxmlformats.org/officeDocument/2006/relationships/slide" Target="slide49.xml"/><Relationship Id="rId2" Type="http://schemas.openxmlformats.org/officeDocument/2006/relationships/notesSlide" Target="../notesSlides/notesSlide2.xml"/><Relationship Id="rId16" Type="http://schemas.openxmlformats.org/officeDocument/2006/relationships/slide" Target="slide31.xml"/><Relationship Id="rId20" Type="http://schemas.openxmlformats.org/officeDocument/2006/relationships/slide" Target="slide39.xml"/><Relationship Id="rId29" Type="http://schemas.openxmlformats.org/officeDocument/2006/relationships/hyperlink" Target="http://www.bridgeoffice.nl/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11" Type="http://schemas.openxmlformats.org/officeDocument/2006/relationships/slide" Target="slide21.xml"/><Relationship Id="rId24" Type="http://schemas.openxmlformats.org/officeDocument/2006/relationships/slide" Target="slide47.xml"/><Relationship Id="rId5" Type="http://schemas.openxmlformats.org/officeDocument/2006/relationships/slide" Target="slide9.xml"/><Relationship Id="rId15" Type="http://schemas.openxmlformats.org/officeDocument/2006/relationships/slide" Target="slide29.xml"/><Relationship Id="rId23" Type="http://schemas.openxmlformats.org/officeDocument/2006/relationships/slide" Target="slide45.xml"/><Relationship Id="rId28" Type="http://schemas.openxmlformats.org/officeDocument/2006/relationships/slide" Target="slide1.xml"/><Relationship Id="rId10" Type="http://schemas.openxmlformats.org/officeDocument/2006/relationships/slide" Target="slide19.xml"/><Relationship Id="rId19" Type="http://schemas.openxmlformats.org/officeDocument/2006/relationships/slide" Target="slide37.xml"/><Relationship Id="rId4" Type="http://schemas.openxmlformats.org/officeDocument/2006/relationships/slide" Target="slide7.xml"/><Relationship Id="rId9" Type="http://schemas.openxmlformats.org/officeDocument/2006/relationships/slide" Target="slide17.xml"/><Relationship Id="rId14" Type="http://schemas.openxmlformats.org/officeDocument/2006/relationships/slide" Target="slide27.xml"/><Relationship Id="rId22" Type="http://schemas.openxmlformats.org/officeDocument/2006/relationships/slide" Target="slide43.xml"/><Relationship Id="rId27" Type="http://schemas.openxmlformats.org/officeDocument/2006/relationships/slide" Target="slide3.xml"/><Relationship Id="rId30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slide" Target="slide1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5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3" Type="http://schemas.openxmlformats.org/officeDocument/2006/relationships/slide" Target="slide2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9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slide" Target="slide30.xml"/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4" Type="http://schemas.openxmlformats.org/officeDocument/2006/relationships/slide" Target="slide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slide" Target="slide32.xml"/><Relationship Id="rId3" Type="http://schemas.openxmlformats.org/officeDocument/2006/relationships/slide" Target="slide2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3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slide" Target="slide34.xml"/><Relationship Id="rId3" Type="http://schemas.openxmlformats.org/officeDocument/2006/relationships/slide" Target="slide3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5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slide" Target="slide36.xml"/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7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slide" Target="slide38.xml"/><Relationship Id="rId3" Type="http://schemas.openxmlformats.org/officeDocument/2006/relationships/slide" Target="slide3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9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9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slide" Target="slide40.xml"/><Relationship Id="rId3" Type="http://schemas.openxmlformats.org/officeDocument/2006/relationships/slide" Target="slide3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1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slide" Target="slide42.xml"/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3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slide" Target="slide44.xml"/><Relationship Id="rId3" Type="http://schemas.openxmlformats.org/officeDocument/2006/relationships/slide" Target="slide4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5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slide" Target="slide46.xml"/><Relationship Id="rId3" Type="http://schemas.openxmlformats.org/officeDocument/2006/relationships/slide" Target="slide4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7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slide" Target="slide48.xml"/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9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9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slide" Target="slide50.xml"/><Relationship Id="rId3" Type="http://schemas.openxmlformats.org/officeDocument/2006/relationships/slide" Target="slide4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1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slide" Target="slide52.xml"/><Relationship Id="rId3" Type="http://schemas.openxmlformats.org/officeDocument/2006/relationships/slide" Target="slide4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5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23528" y="5950800"/>
            <a:ext cx="3744416" cy="504000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Druk op ESC om de test af te sluiten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3" name="Tekstvak 12"/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pic>
        <p:nvPicPr>
          <p:cNvPr id="14" name="Afbeelding 13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A4E3348-77DA-4A00-A48E-93B504657C3A}"/>
              </a:ext>
            </a:extLst>
          </p:cNvPr>
          <p:cNvSpPr txBox="1"/>
          <p:nvPr/>
        </p:nvSpPr>
        <p:spPr>
          <a:xfrm>
            <a:off x="2915816" y="3114782"/>
            <a:ext cx="39604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1: Biedsysteem 5542</a:t>
            </a:r>
            <a:b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</a:b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2: Openingen van 12+</a:t>
            </a:r>
            <a:b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</a:b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3: Stayman vanaf 8 punten</a:t>
            </a:r>
          </a:p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4. Zwakke 2 openingen</a:t>
            </a:r>
          </a:p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5. Blackwood (</a:t>
            </a:r>
            <a:r>
              <a:rPr lang="nl-NL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Azen vragen</a:t>
            </a: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)</a:t>
            </a:r>
          </a:p>
        </p:txBody>
      </p:sp>
      <p:pic>
        <p:nvPicPr>
          <p:cNvPr id="18" name="Graphic 17" descr="Labyrint">
            <a:extLst>
              <a:ext uri="{FF2B5EF4-FFF2-40B4-BE49-F238E27FC236}">
                <a16:creationId xmlns:a16="http://schemas.microsoft.com/office/drawing/2014/main" id="{8F076FB7-D747-4EC8-99A0-4EC3EC5A73A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1560" y="2620551"/>
            <a:ext cx="1778992" cy="1778992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pic>
        <p:nvPicPr>
          <p:cNvPr id="19" name="Graphic 18" descr="Labyrint">
            <a:extLst>
              <a:ext uri="{FF2B5EF4-FFF2-40B4-BE49-F238E27FC236}">
                <a16:creationId xmlns:a16="http://schemas.microsoft.com/office/drawing/2014/main" id="{3684265C-47C8-4376-8D1F-C431844AD42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32240" y="2624889"/>
            <a:ext cx="1778992" cy="1778992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2EB72F75-1F68-4B0B-9496-2396C15FC278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2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86EA2184-BA91-434A-850C-D4B9C723211D}"/>
              </a:ext>
            </a:extLst>
          </p:cNvPr>
          <p:cNvSpPr/>
          <p:nvPr/>
        </p:nvSpPr>
        <p:spPr>
          <a:xfrm>
            <a:off x="3383868" y="4869160"/>
            <a:ext cx="2376264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© Bridge Office 2021</a:t>
            </a:r>
            <a:br>
              <a:rPr lang="fr-FR" sz="800" dirty="0"/>
            </a:br>
            <a:r>
              <a:rPr lang="fr-FR" sz="800" dirty="0"/>
              <a:t>Auteur: Thijs Op het Roodt</a:t>
            </a:r>
            <a:endParaRPr lang="nl-NL" sz="800" dirty="0"/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5" name="Rond diagonale hoek rechthoek 14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4</a:t>
            </a:r>
          </a:p>
        </p:txBody>
      </p:sp>
      <p:sp>
        <p:nvSpPr>
          <p:cNvPr id="20" name="Rond diagonale hoek rechthoek 19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Ik open 1 Sans Atout. Mijn partner biedt 2 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♣</a:t>
            </a:r>
            <a:r>
              <a:rPr lang="nl-NL" sz="2400" dirty="0"/>
              <a:t>. </a:t>
            </a:r>
          </a:p>
          <a:p>
            <a:pPr algn="ctr"/>
            <a:r>
              <a:rPr lang="nl-NL" sz="2400" dirty="0"/>
              <a:t>Hoeveel punten heeft hij minimaal?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5FFF97E6-D379-467D-AA1D-2F0326FAC67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AA6778B0-0F1A-4CF7-A350-137FC289A40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F31F39A6-DDF1-4243-8371-F0FD6422183C}"/>
              </a:ext>
            </a:extLst>
          </p:cNvPr>
          <p:cNvSpPr txBox="1"/>
          <p:nvPr/>
        </p:nvSpPr>
        <p:spPr>
          <a:xfrm>
            <a:off x="396000" y="3240000"/>
            <a:ext cx="8352464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2 ♣ is Stayman. Om Stayman te mogen bieden hebben wij minimaal 8 punten nodig. </a:t>
            </a:r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Ik open 1 Sans Atout. Mijn partner biedt 2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♣</a:t>
            </a:r>
            <a:r>
              <a:rPr lang="nl-NL" sz="2400" dirty="0"/>
              <a:t>. </a:t>
            </a:r>
            <a:br>
              <a:rPr lang="nl-NL" sz="2400" dirty="0"/>
            </a:br>
            <a:r>
              <a:rPr lang="nl-NL" sz="2400" dirty="0"/>
              <a:t>Ik bied 3 Sans Atout. Hoeveel punten heb ik minimaal?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ACE61A2D-9127-4B72-8F27-FB0B301A522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B09A4D7F-4948-4C13-8AFC-0A61A6265DB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1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A4B93DE4-67D6-4144-AA8B-77323B094034}"/>
              </a:ext>
            </a:extLst>
          </p:cNvPr>
          <p:cNvSpPr/>
          <p:nvPr/>
        </p:nvSpPr>
        <p:spPr>
          <a:xfrm>
            <a:off x="408236" y="396354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14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09A3BB18-890C-4E32-B697-86DF081E1155}"/>
              </a:ext>
            </a:extLst>
          </p:cNvPr>
          <p:cNvSpPr/>
          <p:nvPr/>
        </p:nvSpPr>
        <p:spPr>
          <a:xfrm>
            <a:off x="408236" y="324000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15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5F6B7231-BCAE-482B-94FF-0BE01551C31F}"/>
              </a:ext>
            </a:extLst>
          </p:cNvPr>
          <p:cNvSpPr/>
          <p:nvPr/>
        </p:nvSpPr>
        <p:spPr>
          <a:xfrm>
            <a:off x="408236" y="4687079"/>
            <a:ext cx="171549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17</a:t>
            </a:r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5</a:t>
            </a:r>
          </a:p>
        </p:txBody>
      </p:sp>
      <p:sp>
        <p:nvSpPr>
          <p:cNvPr id="18" name="Rond diagonale hoek rechthoek 1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Ik open 1 Sans Atout. Mijn partner biedt 2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♣</a:t>
            </a:r>
            <a:r>
              <a:rPr lang="nl-NL" sz="2400" dirty="0"/>
              <a:t>. </a:t>
            </a:r>
            <a:br>
              <a:rPr lang="nl-NL" sz="2400" dirty="0"/>
            </a:br>
            <a:r>
              <a:rPr lang="nl-NL" sz="2400" dirty="0"/>
              <a:t>Ik bied 3 Sans Atout. Hoeveel punten heb ik minimaal?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FFF57C4E-D9EE-44D2-99E3-61BC30FCC6CC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52D0F433-8A62-4C0B-A63C-1CCA59614C9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2244D76C-E049-4E0F-A20A-598B21B31676}"/>
              </a:ext>
            </a:extLst>
          </p:cNvPr>
          <p:cNvSpPr txBox="1"/>
          <p:nvPr/>
        </p:nvSpPr>
        <p:spPr>
          <a:xfrm>
            <a:off x="396000" y="3240000"/>
            <a:ext cx="8352464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2 ♣ belooft minimaal 8 punten.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Met 16 of 17 punten bieden wij de manche.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Met 15 punten passen wij.</a:t>
            </a:r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/>
              <a:t>. Ik bied 1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♠</a:t>
            </a:r>
            <a:r>
              <a:rPr lang="nl-NL" sz="2400" dirty="0"/>
              <a:t>. </a:t>
            </a:r>
            <a:br>
              <a:rPr lang="nl-NL" sz="2400" dirty="0"/>
            </a:br>
            <a:r>
              <a:rPr lang="nl-NL" sz="2400" dirty="0"/>
              <a:t>Mijn partner biedt nu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 Hoeveel punten heeft hij minimaal?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6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DD89E040-24F1-4464-B1FB-21595EF939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2667B5F3-933E-46A0-B4C2-EC5B05CF61A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2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24AE5CCC-61C3-4632-A0BE-9C60564DE409}"/>
              </a:ext>
            </a:extLst>
          </p:cNvPr>
          <p:cNvSpPr/>
          <p:nvPr/>
        </p:nvSpPr>
        <p:spPr>
          <a:xfrm>
            <a:off x="408236" y="396354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16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976649D9-60D6-4535-B80B-ABD3EE5322C0}"/>
              </a:ext>
            </a:extLst>
          </p:cNvPr>
          <p:cNvSpPr/>
          <p:nvPr/>
        </p:nvSpPr>
        <p:spPr>
          <a:xfrm>
            <a:off x="408236" y="324000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17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0F9C7C48-0DE6-4F77-A2C7-99721961F757}"/>
              </a:ext>
            </a:extLst>
          </p:cNvPr>
          <p:cNvSpPr/>
          <p:nvPr/>
        </p:nvSpPr>
        <p:spPr>
          <a:xfrm>
            <a:off x="408236" y="4687079"/>
            <a:ext cx="171549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17</a:t>
            </a:r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6</a:t>
            </a:r>
          </a:p>
        </p:txBody>
      </p:sp>
      <p:sp>
        <p:nvSpPr>
          <p:cNvPr id="19" name="Rond diagonale hoek rechthoek 18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/>
              <a:t>. Ik bied 1</a:t>
            </a:r>
            <a:r>
              <a:rPr lang="nl-NL" sz="2400" dirty="0">
                <a:solidFill>
                  <a:srgbClr val="244D10"/>
                </a:solidFill>
              </a:rPr>
              <a:t>♠</a:t>
            </a:r>
            <a:r>
              <a:rPr lang="nl-NL" sz="2400" dirty="0"/>
              <a:t>. </a:t>
            </a:r>
            <a:br>
              <a:rPr lang="nl-NL" sz="2400" dirty="0"/>
            </a:br>
            <a:r>
              <a:rPr lang="nl-NL" sz="2400" dirty="0"/>
              <a:t>Mijn partner biedt nu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Hoeveel punten heeft hij minimaal?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524D187-1E53-4D38-B3B6-62E9CC8A796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44C9FC2C-094E-4198-85BA-B9B871B1D4A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F21E3C67-51FF-48F6-B173-CB83AA8059F5}"/>
              </a:ext>
            </a:extLst>
          </p:cNvPr>
          <p:cNvSpPr txBox="1"/>
          <p:nvPr/>
        </p:nvSpPr>
        <p:spPr>
          <a:xfrm>
            <a:off x="396000" y="3240000"/>
            <a:ext cx="8352464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is een reverse-bod. Het tweede bod van mijn partner is een speelsoort die is overgeslagen door de zijn partner en dat belooft minimaal 16 punten.</a:t>
            </a:r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bent zuid en leider. U moet 3 Sans Atout spelen.</a:t>
            </a:r>
          </a:p>
          <a:p>
            <a:pPr algn="ctr"/>
            <a:r>
              <a:rPr lang="nl-NL" sz="2400" dirty="0"/>
              <a:t>Hoeveel vaste slagen telt u?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7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28FF6E16-EBB8-4BA5-9A44-431E7C4B9B2B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C4BE79D6-CD26-4306-BF74-0F1914D445C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graphicFrame>
        <p:nvGraphicFramePr>
          <p:cNvPr id="12" name="Tabel 2">
            <a:extLst>
              <a:ext uri="{FF2B5EF4-FFF2-40B4-BE49-F238E27FC236}">
                <a16:creationId xmlns:a16="http://schemas.microsoft.com/office/drawing/2014/main" id="{DF239FBB-E656-4EB5-A675-07A815ED0D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578991"/>
              </p:ext>
            </p:extLst>
          </p:nvPr>
        </p:nvGraphicFramePr>
        <p:xfrm>
          <a:off x="391153" y="3240000"/>
          <a:ext cx="1510665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97947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AV52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94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B632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B98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16" name="Tabel 2">
            <a:extLst>
              <a:ext uri="{FF2B5EF4-FFF2-40B4-BE49-F238E27FC236}">
                <a16:creationId xmlns:a16="http://schemas.microsoft.com/office/drawing/2014/main" id="{E2385ADD-C3AA-47F4-83D6-BC96342AE3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282574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HB4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AV6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H543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V103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sp>
        <p:nvSpPr>
          <p:cNvPr id="17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447A49D9-4757-423D-A3AF-D47C8641AFEA}"/>
              </a:ext>
            </a:extLst>
          </p:cNvPr>
          <p:cNvSpPr/>
          <p:nvPr/>
        </p:nvSpPr>
        <p:spPr>
          <a:xfrm>
            <a:off x="2064420" y="396354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8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A0D18C6B-793F-4ABC-A720-923F256FCC51}"/>
              </a:ext>
            </a:extLst>
          </p:cNvPr>
          <p:cNvSpPr/>
          <p:nvPr/>
        </p:nvSpPr>
        <p:spPr>
          <a:xfrm>
            <a:off x="2064420" y="324000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9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B45979C8-4CF2-49D9-B215-38446FD1F359}"/>
              </a:ext>
            </a:extLst>
          </p:cNvPr>
          <p:cNvSpPr/>
          <p:nvPr/>
        </p:nvSpPr>
        <p:spPr>
          <a:xfrm>
            <a:off x="2064420" y="4687079"/>
            <a:ext cx="171549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6</a:t>
            </a:r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7</a:t>
            </a:r>
          </a:p>
        </p:txBody>
      </p:sp>
      <p:sp>
        <p:nvSpPr>
          <p:cNvPr id="21" name="Rond diagonale hoek rechthoek 20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bent zuid en leider. U moet 3 Sans Atout spelen.</a:t>
            </a:r>
          </a:p>
          <a:p>
            <a:pPr algn="ctr"/>
            <a:r>
              <a:rPr lang="nl-NL" sz="2400" dirty="0"/>
              <a:t>Hoeveel vaste slagen telt u?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986B7E8B-E25B-4170-8761-B5268BBA608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EDBFF3A9-8545-46CC-B266-C1FD1474316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ECFD1473-BE30-4D5D-BCDC-4E9AA8DEB826}"/>
              </a:ext>
            </a:extLst>
          </p:cNvPr>
          <p:cNvSpPr txBox="1"/>
          <p:nvPr/>
        </p:nvSpPr>
        <p:spPr>
          <a:xfrm>
            <a:off x="2124000" y="3240000"/>
            <a:ext cx="6624464" cy="209288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♠: aas, heer, vrouw, boer</a:t>
            </a:r>
          </a:p>
          <a:p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: aas</a:t>
            </a:r>
          </a:p>
          <a:p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: -</a:t>
            </a:r>
          </a:p>
          <a:p>
            <a:r>
              <a:rPr lang="nl-NL" sz="2400" dirty="0">
                <a:solidFill>
                  <a:srgbClr val="244D10"/>
                </a:solidFill>
              </a:rPr>
              <a:t>♣: -</a:t>
            </a:r>
          </a:p>
          <a:p>
            <a:endParaRPr lang="nl-NL" sz="1000" dirty="0">
              <a:solidFill>
                <a:srgbClr val="244D10"/>
              </a:solidFill>
            </a:endParaRPr>
          </a:p>
          <a:p>
            <a:r>
              <a:rPr lang="nl-NL" sz="2400" dirty="0">
                <a:solidFill>
                  <a:srgbClr val="244D10"/>
                </a:solidFill>
              </a:rPr>
              <a:t>Dus 4+1 zijn 5 slagen.</a:t>
            </a:r>
          </a:p>
        </p:txBody>
      </p:sp>
      <p:graphicFrame>
        <p:nvGraphicFramePr>
          <p:cNvPr id="2" name="Tabel 2">
            <a:extLst>
              <a:ext uri="{FF2B5EF4-FFF2-40B4-BE49-F238E27FC236}">
                <a16:creationId xmlns:a16="http://schemas.microsoft.com/office/drawing/2014/main" id="{A6ADF6E0-A788-A755-4884-600B625CE7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639769"/>
              </p:ext>
            </p:extLst>
          </p:nvPr>
        </p:nvGraphicFramePr>
        <p:xfrm>
          <a:off x="391153" y="3240000"/>
          <a:ext cx="1510665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97947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AV52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94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B632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B98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DD57E37F-1B3F-997D-C613-8AC55FD94E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739481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HB4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AV6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H543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V103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Zuid speelt 3 Sans Atout. West komt uit met </a:t>
            </a:r>
            <a:r>
              <a:rPr lang="nl-NL" sz="2400" dirty="0">
                <a:solidFill>
                  <a:srgbClr val="244D10"/>
                </a:solidFill>
              </a:rPr>
              <a:t>♠ </a:t>
            </a:r>
            <a:r>
              <a:rPr lang="nl-NL" sz="2400" dirty="0"/>
              <a:t>2 en die is voor uw </a:t>
            </a:r>
            <a:r>
              <a:rPr lang="nl-NL" sz="2400" dirty="0">
                <a:solidFill>
                  <a:srgbClr val="244D10"/>
                </a:solidFill>
              </a:rPr>
              <a:t>♠ </a:t>
            </a:r>
            <a:r>
              <a:rPr lang="nl-NL" sz="2400" dirty="0"/>
              <a:t>boer. Hoe gaat u verder?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8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90ECF5F-2073-43DD-AF17-41902EE7BDF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A0F296F-D354-4093-B1AC-9BEC12C37DE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graphicFrame>
        <p:nvGraphicFramePr>
          <p:cNvPr id="12" name="Tabel 2">
            <a:extLst>
              <a:ext uri="{FF2B5EF4-FFF2-40B4-BE49-F238E27FC236}">
                <a16:creationId xmlns:a16="http://schemas.microsoft.com/office/drawing/2014/main" id="{05A570FB-6695-4348-A014-0449989DCA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016612"/>
              </p:ext>
            </p:extLst>
          </p:nvPr>
        </p:nvGraphicFramePr>
        <p:xfrm>
          <a:off x="391153" y="3240000"/>
          <a:ext cx="1510665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97947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AV2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HB74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10865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13" name="Tabel 2">
            <a:extLst>
              <a:ext uri="{FF2B5EF4-FFF2-40B4-BE49-F238E27FC236}">
                <a16:creationId xmlns:a16="http://schemas.microsoft.com/office/drawing/2014/main" id="{5868393C-54C4-4109-86D0-8BDFF32EB9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2371353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H95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10832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sp>
        <p:nvSpPr>
          <p:cNvPr id="1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EDBD5789-D408-4F2E-A3AF-0CA9AC813A53}"/>
              </a:ext>
            </a:extLst>
          </p:cNvPr>
          <p:cNvSpPr/>
          <p:nvPr/>
        </p:nvSpPr>
        <p:spPr>
          <a:xfrm>
            <a:off x="2064420" y="3963540"/>
            <a:ext cx="668358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♠ aas en dan ♠ heer</a:t>
            </a:r>
          </a:p>
        </p:txBody>
      </p:sp>
      <p:sp>
        <p:nvSpPr>
          <p:cNvPr id="18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F74CF025-D7C0-47AC-95CB-33CB1B70A331}"/>
              </a:ext>
            </a:extLst>
          </p:cNvPr>
          <p:cNvSpPr/>
          <p:nvPr/>
        </p:nvSpPr>
        <p:spPr>
          <a:xfrm>
            <a:off x="2064420" y="3240000"/>
            <a:ext cx="668358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chemeClr val="bg1"/>
                </a:solidFill>
              </a:rPr>
              <a:t> 5 naar het aas en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chemeClr val="bg1"/>
                </a:solidFill>
              </a:rPr>
              <a:t> terug</a:t>
            </a:r>
          </a:p>
        </p:txBody>
      </p:sp>
      <p:sp>
        <p:nvSpPr>
          <p:cNvPr id="19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72B26091-1272-454E-B229-FD73A42890E5}"/>
              </a:ext>
            </a:extLst>
          </p:cNvPr>
          <p:cNvSpPr/>
          <p:nvPr/>
        </p:nvSpPr>
        <p:spPr>
          <a:xfrm>
            <a:off x="2064420" y="4687079"/>
            <a:ext cx="668358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Kleine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chemeClr val="bg1"/>
                </a:solidFill>
              </a:rPr>
              <a:t> naar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chemeClr val="bg1"/>
                </a:solidFill>
              </a:rPr>
              <a:t> boer</a:t>
            </a:r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Zuid speelt 3 Sans Atout. West komt uit met </a:t>
            </a:r>
            <a:r>
              <a:rPr lang="nl-NL" sz="2400" dirty="0">
                <a:solidFill>
                  <a:srgbClr val="244D10"/>
                </a:solidFill>
              </a:rPr>
              <a:t>♠</a:t>
            </a:r>
            <a:r>
              <a:rPr lang="nl-NL" sz="2400" dirty="0"/>
              <a:t>2 en die is voor uw </a:t>
            </a:r>
            <a:r>
              <a:rPr lang="nl-NL" sz="2400" dirty="0">
                <a:solidFill>
                  <a:srgbClr val="244D10"/>
                </a:solidFill>
              </a:rPr>
              <a:t>♠</a:t>
            </a:r>
            <a:r>
              <a:rPr lang="nl-NL" sz="2400" dirty="0"/>
              <a:t> boer. Hoe gaat u verder?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8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4617E97C-270E-4E60-AF1B-C1A627532ED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DC4AF324-6A7D-4293-AE67-8F568D58117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32C6043F-77E8-4410-B89B-5007F4BBE746}"/>
              </a:ext>
            </a:extLst>
          </p:cNvPr>
          <p:cNvSpPr txBox="1"/>
          <p:nvPr/>
        </p:nvSpPr>
        <p:spPr>
          <a:xfrm>
            <a:off x="2124000" y="3240000"/>
            <a:ext cx="6624464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Op ♠ 2 speelt u in de dummy ♠ 3 bij en in oost komt ♠ 5. De slag is voor uw ♠ boer.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Wij tellen 7 vaste slagen.  3 ♠ slagen, 3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slagen en 1 ♣ slag. Wij moeten dus zo snel mogelijk 2 slagen in de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kleur ontwikkelen. Laat de vaste slagen even wachten. Speel eerst de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kleur vrij.</a:t>
            </a:r>
          </a:p>
        </p:txBody>
      </p:sp>
      <p:graphicFrame>
        <p:nvGraphicFramePr>
          <p:cNvPr id="2" name="Tabel 2">
            <a:extLst>
              <a:ext uri="{FF2B5EF4-FFF2-40B4-BE49-F238E27FC236}">
                <a16:creationId xmlns:a16="http://schemas.microsoft.com/office/drawing/2014/main" id="{800BEAE8-570B-602E-74D2-4734F75510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803843"/>
              </p:ext>
            </p:extLst>
          </p:nvPr>
        </p:nvGraphicFramePr>
        <p:xfrm>
          <a:off x="391153" y="3240000"/>
          <a:ext cx="1510665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97947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AV2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HB74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10865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AA7E248A-398D-CE5D-1DB7-8B191FE2CD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171149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H95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10832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West komt uit met </a:t>
            </a:r>
            <a:r>
              <a:rPr lang="nl-NL" sz="2400" dirty="0">
                <a:solidFill>
                  <a:srgbClr val="244D10"/>
                </a:solidFill>
              </a:rPr>
              <a:t>♠</a:t>
            </a:r>
            <a:r>
              <a:rPr lang="nl-NL" sz="2400" dirty="0"/>
              <a:t> 2, tegen een 3 Sans Atout contract.</a:t>
            </a:r>
          </a:p>
          <a:p>
            <a:pPr algn="ctr"/>
            <a:r>
              <a:rPr lang="nl-NL" sz="2400" dirty="0"/>
              <a:t>Wat betekent deze uitkomst?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9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7568C95E-0B9F-4304-AE05-784FE5146A5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0D60C021-9D6E-4224-AEC9-60954E9BC76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2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64497569-B071-48CC-B90B-70018A7500D0}"/>
              </a:ext>
            </a:extLst>
          </p:cNvPr>
          <p:cNvSpPr/>
          <p:nvPr/>
        </p:nvSpPr>
        <p:spPr>
          <a:xfrm>
            <a:off x="396000" y="3963540"/>
            <a:ext cx="83520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Hij heeft een plaatje in ♠</a:t>
            </a:r>
          </a:p>
        </p:txBody>
      </p:sp>
      <p:sp>
        <p:nvSpPr>
          <p:cNvPr id="13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416A5128-EB7B-4FF3-8F35-35FA8B43E544}"/>
              </a:ext>
            </a:extLst>
          </p:cNvPr>
          <p:cNvSpPr/>
          <p:nvPr/>
        </p:nvSpPr>
        <p:spPr>
          <a:xfrm>
            <a:off x="396000" y="3240000"/>
            <a:ext cx="835200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Hij heeft niks van de ♠</a:t>
            </a:r>
          </a:p>
        </p:txBody>
      </p:sp>
      <p:sp>
        <p:nvSpPr>
          <p:cNvPr id="14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6F78B1FF-2AD1-492C-962B-E821535BC091}"/>
              </a:ext>
            </a:extLst>
          </p:cNvPr>
          <p:cNvSpPr/>
          <p:nvPr/>
        </p:nvSpPr>
        <p:spPr>
          <a:xfrm>
            <a:off x="396000" y="4687079"/>
            <a:ext cx="835200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Wil dat ik geen ♠ speel</a:t>
            </a:r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084364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4308500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553263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</a:p>
        </p:txBody>
      </p:sp>
      <p:sp>
        <p:nvSpPr>
          <p:cNvPr id="13" name="Rond diagonale hoek rechthoek 12">
            <a:hlinkClick r:id="rId6" action="ppaction://hlinksldjump"/>
          </p:cNvPr>
          <p:cNvSpPr/>
          <p:nvPr/>
        </p:nvSpPr>
        <p:spPr>
          <a:xfrm>
            <a:off x="661275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5</a:t>
            </a:r>
          </a:p>
        </p:txBody>
      </p:sp>
      <p:sp>
        <p:nvSpPr>
          <p:cNvPr id="14" name="Rond diagonale hoek rechthoek 13">
            <a:hlinkClick r:id="rId7" action="ppaction://hlinksldjump"/>
          </p:cNvPr>
          <p:cNvSpPr/>
          <p:nvPr/>
        </p:nvSpPr>
        <p:spPr>
          <a:xfrm>
            <a:off x="19322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15" name="Rond diagonale hoek rechthoek 14">
            <a:hlinkClick r:id="rId8" action="ppaction://hlinksldjump"/>
          </p:cNvPr>
          <p:cNvSpPr/>
          <p:nvPr/>
        </p:nvSpPr>
        <p:spPr>
          <a:xfrm>
            <a:off x="3084364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7</a:t>
            </a:r>
          </a:p>
        </p:txBody>
      </p:sp>
      <p:sp>
        <p:nvSpPr>
          <p:cNvPr id="16" name="Rond diagonale hoek rechthoek 15">
            <a:hlinkClick r:id="rId9" action="ppaction://hlinksldjump"/>
          </p:cNvPr>
          <p:cNvSpPr/>
          <p:nvPr/>
        </p:nvSpPr>
        <p:spPr>
          <a:xfrm>
            <a:off x="4308500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8</a:t>
            </a:r>
          </a:p>
        </p:txBody>
      </p:sp>
      <p:sp>
        <p:nvSpPr>
          <p:cNvPr id="17" name="Rond diagonale hoek rechthoek 16">
            <a:hlinkClick r:id="rId10" action="ppaction://hlinksldjump"/>
          </p:cNvPr>
          <p:cNvSpPr/>
          <p:nvPr/>
        </p:nvSpPr>
        <p:spPr>
          <a:xfrm>
            <a:off x="55326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9</a:t>
            </a:r>
          </a:p>
        </p:txBody>
      </p:sp>
      <p:sp>
        <p:nvSpPr>
          <p:cNvPr id="18" name="Rond diagonale hoek rechthoek 17">
            <a:hlinkClick r:id="rId11" action="ppaction://hlinksldjump"/>
          </p:cNvPr>
          <p:cNvSpPr/>
          <p:nvPr/>
        </p:nvSpPr>
        <p:spPr>
          <a:xfrm>
            <a:off x="661275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10</a:t>
            </a:r>
          </a:p>
        </p:txBody>
      </p:sp>
      <p:sp>
        <p:nvSpPr>
          <p:cNvPr id="19" name="Rond diagonale hoek rechthoek 18">
            <a:hlinkClick r:id="rId12" action="ppaction://hlinksldjump"/>
          </p:cNvPr>
          <p:cNvSpPr/>
          <p:nvPr/>
        </p:nvSpPr>
        <p:spPr>
          <a:xfrm>
            <a:off x="19322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11</a:t>
            </a:r>
          </a:p>
        </p:txBody>
      </p:sp>
      <p:sp>
        <p:nvSpPr>
          <p:cNvPr id="20" name="Rond diagonale hoek rechthoek 19">
            <a:hlinkClick r:id="rId13" action="ppaction://hlinksldjump"/>
          </p:cNvPr>
          <p:cNvSpPr/>
          <p:nvPr/>
        </p:nvSpPr>
        <p:spPr>
          <a:xfrm>
            <a:off x="3084364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12</a:t>
            </a:r>
          </a:p>
        </p:txBody>
      </p:sp>
      <p:sp>
        <p:nvSpPr>
          <p:cNvPr id="21" name="Rond diagonale hoek rechthoek 20">
            <a:hlinkClick r:id="rId14" action="ppaction://hlinksldjump"/>
          </p:cNvPr>
          <p:cNvSpPr/>
          <p:nvPr/>
        </p:nvSpPr>
        <p:spPr>
          <a:xfrm>
            <a:off x="4308500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13</a:t>
            </a:r>
          </a:p>
        </p:txBody>
      </p:sp>
      <p:sp>
        <p:nvSpPr>
          <p:cNvPr id="22" name="Rond diagonale hoek rechthoek 21">
            <a:hlinkClick r:id="rId15" action="ppaction://hlinksldjump"/>
          </p:cNvPr>
          <p:cNvSpPr/>
          <p:nvPr/>
        </p:nvSpPr>
        <p:spPr>
          <a:xfrm>
            <a:off x="55326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14</a:t>
            </a:r>
          </a:p>
        </p:txBody>
      </p:sp>
      <p:sp>
        <p:nvSpPr>
          <p:cNvPr id="23" name="Rond diagonale hoek rechthoek 22">
            <a:hlinkClick r:id="rId16" action="ppaction://hlinksldjump"/>
          </p:cNvPr>
          <p:cNvSpPr/>
          <p:nvPr/>
        </p:nvSpPr>
        <p:spPr>
          <a:xfrm>
            <a:off x="661275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15</a:t>
            </a:r>
          </a:p>
        </p:txBody>
      </p:sp>
      <p:sp>
        <p:nvSpPr>
          <p:cNvPr id="24" name="Rond diagonale hoek rechthoek 23">
            <a:hlinkClick r:id="rId17" action="ppaction://hlinksldjump"/>
          </p:cNvPr>
          <p:cNvSpPr/>
          <p:nvPr/>
        </p:nvSpPr>
        <p:spPr>
          <a:xfrm>
            <a:off x="19322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16</a:t>
            </a:r>
          </a:p>
        </p:txBody>
      </p:sp>
      <p:sp>
        <p:nvSpPr>
          <p:cNvPr id="25" name="Rond diagonale hoek rechthoek 24">
            <a:hlinkClick r:id="rId18" action="ppaction://hlinksldjump"/>
          </p:cNvPr>
          <p:cNvSpPr/>
          <p:nvPr/>
        </p:nvSpPr>
        <p:spPr>
          <a:xfrm>
            <a:off x="3084364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17</a:t>
            </a:r>
          </a:p>
        </p:txBody>
      </p:sp>
      <p:sp>
        <p:nvSpPr>
          <p:cNvPr id="26" name="Rond diagonale hoek rechthoek 25">
            <a:hlinkClick r:id="rId19" action="ppaction://hlinksldjump"/>
          </p:cNvPr>
          <p:cNvSpPr/>
          <p:nvPr/>
        </p:nvSpPr>
        <p:spPr>
          <a:xfrm>
            <a:off x="4308500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18</a:t>
            </a:r>
          </a:p>
        </p:txBody>
      </p:sp>
      <p:sp>
        <p:nvSpPr>
          <p:cNvPr id="27" name="Rond diagonale hoek rechthoek 26">
            <a:hlinkClick r:id="rId20" action="ppaction://hlinksldjump"/>
          </p:cNvPr>
          <p:cNvSpPr/>
          <p:nvPr/>
        </p:nvSpPr>
        <p:spPr>
          <a:xfrm>
            <a:off x="55326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19</a:t>
            </a:r>
          </a:p>
        </p:txBody>
      </p:sp>
      <p:sp>
        <p:nvSpPr>
          <p:cNvPr id="28" name="Rond diagonale hoek rechthoek 27">
            <a:hlinkClick r:id="rId21" action="ppaction://hlinksldjump"/>
          </p:cNvPr>
          <p:cNvSpPr/>
          <p:nvPr/>
        </p:nvSpPr>
        <p:spPr>
          <a:xfrm>
            <a:off x="661275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20</a:t>
            </a:r>
          </a:p>
        </p:txBody>
      </p:sp>
      <p:sp>
        <p:nvSpPr>
          <p:cNvPr id="29" name="Rond diagonale hoek rechthoek 28">
            <a:hlinkClick r:id="rId22" action="ppaction://hlinksldjump"/>
          </p:cNvPr>
          <p:cNvSpPr/>
          <p:nvPr/>
        </p:nvSpPr>
        <p:spPr>
          <a:xfrm>
            <a:off x="19322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21</a:t>
            </a:r>
          </a:p>
        </p:txBody>
      </p:sp>
      <p:sp>
        <p:nvSpPr>
          <p:cNvPr id="30" name="Rond diagonale hoek rechthoek 29">
            <a:hlinkClick r:id="rId23" action="ppaction://hlinksldjump"/>
          </p:cNvPr>
          <p:cNvSpPr/>
          <p:nvPr/>
        </p:nvSpPr>
        <p:spPr>
          <a:xfrm>
            <a:off x="3084364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22</a:t>
            </a:r>
          </a:p>
        </p:txBody>
      </p:sp>
      <p:sp>
        <p:nvSpPr>
          <p:cNvPr id="31" name="Rond diagonale hoek rechthoek 30">
            <a:hlinkClick r:id="rId24" action="ppaction://hlinksldjump"/>
          </p:cNvPr>
          <p:cNvSpPr/>
          <p:nvPr/>
        </p:nvSpPr>
        <p:spPr>
          <a:xfrm>
            <a:off x="4308500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23</a:t>
            </a:r>
          </a:p>
        </p:txBody>
      </p:sp>
      <p:sp>
        <p:nvSpPr>
          <p:cNvPr id="32" name="Rond diagonale hoek rechthoek 31">
            <a:hlinkClick r:id="rId25" action="ppaction://hlinksldjump"/>
          </p:cNvPr>
          <p:cNvSpPr/>
          <p:nvPr/>
        </p:nvSpPr>
        <p:spPr>
          <a:xfrm>
            <a:off x="55326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24</a:t>
            </a:r>
          </a:p>
        </p:txBody>
      </p:sp>
      <p:sp>
        <p:nvSpPr>
          <p:cNvPr id="33" name="Rond diagonale hoek rechthoek 32">
            <a:hlinkClick r:id="rId26" action="ppaction://hlinksldjump"/>
          </p:cNvPr>
          <p:cNvSpPr/>
          <p:nvPr/>
        </p:nvSpPr>
        <p:spPr>
          <a:xfrm>
            <a:off x="661275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25</a:t>
            </a:r>
          </a:p>
        </p:txBody>
      </p:sp>
      <p:sp>
        <p:nvSpPr>
          <p:cNvPr id="9" name="Rond diagonale hoek rechthoek 8">
            <a:hlinkClick r:id="rId27" action="ppaction://hlinksldjump"/>
          </p:cNvPr>
          <p:cNvSpPr/>
          <p:nvPr/>
        </p:nvSpPr>
        <p:spPr>
          <a:xfrm>
            <a:off x="1932236" y="2260104"/>
            <a:ext cx="792088" cy="432048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</a:p>
        </p:txBody>
      </p:sp>
      <p:sp>
        <p:nvSpPr>
          <p:cNvPr id="35" name="Rond diagonale hoek rechthoek 34">
            <a:hlinkClick r:id="rId28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7" name="Rond diagonale hoek rechthoek 36">
            <a:hlinkClick r:id="rId27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pic>
        <p:nvPicPr>
          <p:cNvPr id="39" name="Afbeelding 38" descr="mainheader.jpg">
            <a:hlinkClick r:id="rId29" tooltip="Klik hier om de website van Bridge Office te bezoeken!"/>
          </p:cNvPr>
          <p:cNvPicPr>
            <a:picLocks noChangeAspect="1"/>
          </p:cNvPicPr>
          <p:nvPr/>
        </p:nvPicPr>
        <p:blipFill>
          <a:blip r:embed="rId30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40" name="Tekstvak 39">
            <a:extLst>
              <a:ext uri="{FF2B5EF4-FFF2-40B4-BE49-F238E27FC236}">
                <a16:creationId xmlns:a16="http://schemas.microsoft.com/office/drawing/2014/main" id="{1AEBEB07-0D67-41F2-9D90-DEA0E5976837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C34D1C93-2990-455C-A021-7A9A720FE8E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4DDF44F6-8345-4823-A1F6-85CF5046C9C8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2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9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West komt uit met </a:t>
            </a:r>
            <a:r>
              <a:rPr lang="nl-NL" sz="2400" dirty="0">
                <a:solidFill>
                  <a:srgbClr val="244D10"/>
                </a:solidFill>
              </a:rPr>
              <a:t>♠</a:t>
            </a:r>
            <a:r>
              <a:rPr lang="nl-NL" sz="2400" dirty="0"/>
              <a:t> 2, tegen een 3 Sans Atout contract.</a:t>
            </a:r>
          </a:p>
          <a:p>
            <a:pPr algn="ctr"/>
            <a:r>
              <a:rPr lang="nl-NL" sz="2400" dirty="0"/>
              <a:t>Wat betekent deze uitkomst?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BBB4D465-4847-4BDA-A4DA-6DF81033D29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AE7B6051-A924-42E6-8666-8D62B7943F5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3367A811-9E3C-4211-9B75-CC4CAF6657F7}"/>
              </a:ext>
            </a:extLst>
          </p:cNvPr>
          <p:cNvSpPr txBox="1"/>
          <p:nvPr/>
        </p:nvSpPr>
        <p:spPr>
          <a:xfrm>
            <a:off x="396000" y="3240000"/>
            <a:ext cx="8352464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>
                <a:solidFill>
                  <a:srgbClr val="244D10"/>
                </a:solidFill>
              </a:rPr>
              <a:t>Wij hebben afgesproken dat wanneer wij met een kleintje uitkomen, wij minimaal een plaatje hebben.</a:t>
            </a:r>
            <a:endParaRPr lang="nl-NL" sz="2400" dirty="0">
              <a:solidFill>
                <a:srgbClr val="244D10"/>
              </a:solidFill>
            </a:endParaRPr>
          </a:p>
        </p:txBody>
      </p:sp>
    </p:spTree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bent zuid en leider. U moet 3 Sans Atout spelen.</a:t>
            </a:r>
          </a:p>
          <a:p>
            <a:pPr algn="ctr"/>
            <a:r>
              <a:rPr lang="nl-NL" sz="2400" dirty="0"/>
              <a:t>Hoeveel vaste slagen telt u?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10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8E7C574F-78AB-4BD9-B20C-4D39D65E7C0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CFB3346A-D867-49FB-ABFF-2C70D726E6A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graphicFrame>
        <p:nvGraphicFramePr>
          <p:cNvPr id="12" name="Tabel 2">
            <a:extLst>
              <a:ext uri="{FF2B5EF4-FFF2-40B4-BE49-F238E27FC236}">
                <a16:creationId xmlns:a16="http://schemas.microsoft.com/office/drawing/2014/main" id="{5060C1D8-3A73-46F8-8159-6E8D9556E5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276997"/>
              </p:ext>
            </p:extLst>
          </p:nvPr>
        </p:nvGraphicFramePr>
        <p:xfrm>
          <a:off x="391153" y="3240000"/>
          <a:ext cx="1510665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97947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B109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HB2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H10963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13" name="Tabel 2">
            <a:extLst>
              <a:ext uri="{FF2B5EF4-FFF2-40B4-BE49-F238E27FC236}">
                <a16:creationId xmlns:a16="http://schemas.microsoft.com/office/drawing/2014/main" id="{77C88CF0-E7B0-46B8-91D6-F6D57743B1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499743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A52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V864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VB7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sp>
        <p:nvSpPr>
          <p:cNvPr id="17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A186D67F-1A68-4686-BB67-9FBE189B1EF5}"/>
              </a:ext>
            </a:extLst>
          </p:cNvPr>
          <p:cNvSpPr/>
          <p:nvPr/>
        </p:nvSpPr>
        <p:spPr>
          <a:xfrm>
            <a:off x="2064420" y="396354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8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30B82336-5C4F-4E44-82FF-CF01D10AB81E}"/>
              </a:ext>
            </a:extLst>
          </p:cNvPr>
          <p:cNvSpPr/>
          <p:nvPr/>
        </p:nvSpPr>
        <p:spPr>
          <a:xfrm>
            <a:off x="2064420" y="324000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9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4A5E8569-96C7-4E44-B3AE-05DF58FDA334}"/>
              </a:ext>
            </a:extLst>
          </p:cNvPr>
          <p:cNvSpPr/>
          <p:nvPr/>
        </p:nvSpPr>
        <p:spPr>
          <a:xfrm>
            <a:off x="2064420" y="4687079"/>
            <a:ext cx="171549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5</a:t>
            </a:r>
          </a:p>
        </p:txBody>
      </p:sp>
    </p:spTree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10</a:t>
            </a:r>
          </a:p>
        </p:txBody>
      </p:sp>
      <p:sp>
        <p:nvSpPr>
          <p:cNvPr id="21" name="Rond diagonale hoek rechthoek 20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bent zuid en leider. U moet 3 Sans Atout spelen.</a:t>
            </a:r>
          </a:p>
          <a:p>
            <a:pPr algn="ctr"/>
            <a:r>
              <a:rPr lang="nl-NL" sz="2400" dirty="0"/>
              <a:t>Hoeveel vaste slagen telt u?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2" name="Tekstvak 21">
            <a:extLst>
              <a:ext uri="{FF2B5EF4-FFF2-40B4-BE49-F238E27FC236}">
                <a16:creationId xmlns:a16="http://schemas.microsoft.com/office/drawing/2014/main" id="{AB748035-7404-44BD-A4C6-FDE673A9E6F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C1F8BDB6-7C8E-4676-A7F5-C4A89A0BE1B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graphicFrame>
        <p:nvGraphicFramePr>
          <p:cNvPr id="20" name="Tabel 2">
            <a:extLst>
              <a:ext uri="{FF2B5EF4-FFF2-40B4-BE49-F238E27FC236}">
                <a16:creationId xmlns:a16="http://schemas.microsoft.com/office/drawing/2014/main" id="{DF042D99-CE5A-4C85-B8D0-3E8034A795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841229"/>
              </p:ext>
            </p:extLst>
          </p:nvPr>
        </p:nvGraphicFramePr>
        <p:xfrm>
          <a:off x="391153" y="3240000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B109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HB2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H10963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24" name="Tabel 2">
            <a:extLst>
              <a:ext uri="{FF2B5EF4-FFF2-40B4-BE49-F238E27FC236}">
                <a16:creationId xmlns:a16="http://schemas.microsoft.com/office/drawing/2014/main" id="{81AFF077-7EF7-4D82-9998-73024A5D9D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773178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A52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V864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VB7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sp>
        <p:nvSpPr>
          <p:cNvPr id="25" name="Tekstvak 24">
            <a:extLst>
              <a:ext uri="{FF2B5EF4-FFF2-40B4-BE49-F238E27FC236}">
                <a16:creationId xmlns:a16="http://schemas.microsoft.com/office/drawing/2014/main" id="{6F8BCD49-51DC-4D6D-92B4-979A571C815F}"/>
              </a:ext>
            </a:extLst>
          </p:cNvPr>
          <p:cNvSpPr txBox="1"/>
          <p:nvPr/>
        </p:nvSpPr>
        <p:spPr>
          <a:xfrm>
            <a:off x="2124000" y="3240000"/>
            <a:ext cx="6624464" cy="26776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♠: aas, heer</a:t>
            </a:r>
          </a:p>
          <a:p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: aas</a:t>
            </a:r>
          </a:p>
          <a:p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: -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♣: -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In totaal dus: 2+1 = 3 slagen. Ook hier is het belangrijk dat u eerst ♣ aas en vervolgens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aas eruit werkt. De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en ♣ dat zijn werkslagen.</a:t>
            </a:r>
          </a:p>
        </p:txBody>
      </p:sp>
    </p:spTree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bent zuid en speelt 3 sans stout.</a:t>
            </a:r>
          </a:p>
          <a:p>
            <a:pPr algn="ctr"/>
            <a:r>
              <a:rPr lang="nl-NL" sz="2400" dirty="0"/>
              <a:t>Wat is uw beste werkkleur?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11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97261458-B3D2-4819-96C1-4D4BE4DDB8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51FA31D6-2FF9-452E-988D-80A2652A3F7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graphicFrame>
        <p:nvGraphicFramePr>
          <p:cNvPr id="12" name="Tabel 2">
            <a:extLst>
              <a:ext uri="{FF2B5EF4-FFF2-40B4-BE49-F238E27FC236}">
                <a16:creationId xmlns:a16="http://schemas.microsoft.com/office/drawing/2014/main" id="{8E3F3B70-A601-4481-9449-44A5E66A54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968031"/>
              </p:ext>
            </p:extLst>
          </p:nvPr>
        </p:nvGraphicFramePr>
        <p:xfrm>
          <a:off x="391153" y="3240000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B109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HB2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H10963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13" name="Tabel 2">
            <a:extLst>
              <a:ext uri="{FF2B5EF4-FFF2-40B4-BE49-F238E27FC236}">
                <a16:creationId xmlns:a16="http://schemas.microsoft.com/office/drawing/2014/main" id="{C1F19F7E-D644-4248-B9C0-34625760F5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655300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A52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V864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VB7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sp>
        <p:nvSpPr>
          <p:cNvPr id="1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C60929FD-ABA2-4A7D-BF84-08BC2D7BA0B9}"/>
              </a:ext>
            </a:extLst>
          </p:cNvPr>
          <p:cNvSpPr/>
          <p:nvPr/>
        </p:nvSpPr>
        <p:spPr>
          <a:xfrm>
            <a:off x="2064420" y="396354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18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F9A79B22-FA63-486C-A497-2A26C5C632C7}"/>
              </a:ext>
            </a:extLst>
          </p:cNvPr>
          <p:cNvSpPr/>
          <p:nvPr/>
        </p:nvSpPr>
        <p:spPr>
          <a:xfrm>
            <a:off x="2064420" y="324000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19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70E74ADC-695F-414F-ADF8-1E76463F3AB6}"/>
              </a:ext>
            </a:extLst>
          </p:cNvPr>
          <p:cNvSpPr/>
          <p:nvPr/>
        </p:nvSpPr>
        <p:spPr>
          <a:xfrm>
            <a:off x="2064420" y="4687079"/>
            <a:ext cx="171549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♣</a:t>
            </a:r>
          </a:p>
        </p:txBody>
      </p:sp>
    </p:spTree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U bent zuid en speelt 3 sans stout.</a:t>
            </a:r>
          </a:p>
          <a:p>
            <a:pPr algn="ctr"/>
            <a:r>
              <a:rPr lang="nl-NL" dirty="0"/>
              <a:t>Wat is uw beste werkkleur?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11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74B4F444-1034-47FE-87DE-D6ABC57ACCA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3708B257-97DB-4477-A09B-F20FE6E1DC1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EB7C8662-8268-4EA3-8A38-27CCC259C4B8}"/>
              </a:ext>
            </a:extLst>
          </p:cNvPr>
          <p:cNvSpPr txBox="1"/>
          <p:nvPr/>
        </p:nvSpPr>
        <p:spPr>
          <a:xfrm>
            <a:off x="2124000" y="3240000"/>
            <a:ext cx="6624464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♣ is uw werkkleur. Werk ♣ aas er zo snel mogelijk uit. U maakt dan 4 ♣ slagen. Maar ook de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kleur is belangrijk. U moet nog van slag met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aas.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Hebt u ♣ aas eruit gewerkt, ga dan hetzelfde doen met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aas. Hebt u beide azen eruit gewerkt, dan maakt u probleemloos uw contract.</a:t>
            </a:r>
          </a:p>
        </p:txBody>
      </p:sp>
      <p:graphicFrame>
        <p:nvGraphicFramePr>
          <p:cNvPr id="2" name="Tabel 2">
            <a:extLst>
              <a:ext uri="{FF2B5EF4-FFF2-40B4-BE49-F238E27FC236}">
                <a16:creationId xmlns:a16="http://schemas.microsoft.com/office/drawing/2014/main" id="{9511786A-7000-ED09-7EA2-13D2C89D1B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782644"/>
              </p:ext>
            </p:extLst>
          </p:nvPr>
        </p:nvGraphicFramePr>
        <p:xfrm>
          <a:off x="391153" y="3240000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B109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HB2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H10963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4" name="Tabel 2">
            <a:extLst>
              <a:ext uri="{FF2B5EF4-FFF2-40B4-BE49-F238E27FC236}">
                <a16:creationId xmlns:a16="http://schemas.microsoft.com/office/drawing/2014/main" id="{013FA167-8DB0-404F-EB4E-73B2A15EAB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792700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A52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V864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VB7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Ik open 1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Mijn partner biedt nu 3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</a:t>
            </a:r>
          </a:p>
          <a:p>
            <a:pPr algn="ctr"/>
            <a:r>
              <a:rPr lang="nl-NL" sz="2400" dirty="0"/>
              <a:t>Hoeveel punten heeft hij maximaal?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F100D2A1-6C0B-473E-9AED-14629DB4D6C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FF6A027F-0C73-486C-8B86-FA699B66C80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2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2FA5362E-0BE4-42E8-A03B-2C721BFED8AA}"/>
              </a:ext>
            </a:extLst>
          </p:cNvPr>
          <p:cNvSpPr/>
          <p:nvPr/>
        </p:nvSpPr>
        <p:spPr>
          <a:xfrm>
            <a:off x="408236" y="396354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13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713BC9DF-B7F0-4611-AE2A-46F4267461CA}"/>
              </a:ext>
            </a:extLst>
          </p:cNvPr>
          <p:cNvSpPr/>
          <p:nvPr/>
        </p:nvSpPr>
        <p:spPr>
          <a:xfrm>
            <a:off x="408236" y="324000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14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20911784-13A7-47F4-A9DC-9430DFE3AA1C}"/>
              </a:ext>
            </a:extLst>
          </p:cNvPr>
          <p:cNvSpPr/>
          <p:nvPr/>
        </p:nvSpPr>
        <p:spPr>
          <a:xfrm>
            <a:off x="408236" y="4687079"/>
            <a:ext cx="171549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12</a:t>
            </a:r>
          </a:p>
        </p:txBody>
      </p:sp>
    </p:spTree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Ik open 1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Mijn partner biedt nu 3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</a:t>
            </a:r>
          </a:p>
          <a:p>
            <a:pPr algn="ctr"/>
            <a:r>
              <a:rPr lang="nl-NL" sz="2400" dirty="0"/>
              <a:t>Hoeveel punten heeft hij maximaal?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12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19B256E9-28FC-4C0F-8CC9-41B8A67F26C7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1E60AEC-B2D4-4961-91FC-5D75CF858E4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DE49EC02-55D0-49CE-9A2A-15A732C10748}"/>
              </a:ext>
            </a:extLst>
          </p:cNvPr>
          <p:cNvSpPr txBox="1"/>
          <p:nvPr/>
        </p:nvSpPr>
        <p:spPr>
          <a:xfrm>
            <a:off x="396000" y="3240000"/>
            <a:ext cx="8352464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Hij heeft maximaal 11 punten.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Met 12 punten zouden wij beiden een opening hebben.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Daarmee zou mijn partner de manche bieden.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Met 14 punten bied ik 4 ♠ en met 12 of 13 pas ik.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Wij hebben 25 punten nodig voor een manche te spelen.</a:t>
            </a:r>
          </a:p>
        </p:txBody>
      </p:sp>
    </p:spTree>
  </p:cSld>
  <p:clrMapOvr>
    <a:masterClrMapping/>
  </p:clrMapOvr>
  <p:transition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75A01AAD-4719-4865-83BD-E6B0BC820AB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A8D59E7-21B0-41FA-A00A-FE1F4B53D69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2" name="Rond diagonale hoek rechthoek 23">
            <a:extLst>
              <a:ext uri="{FF2B5EF4-FFF2-40B4-BE49-F238E27FC236}">
                <a16:creationId xmlns:a16="http://schemas.microsoft.com/office/drawing/2014/main" id="{60205A67-B04A-4262-8704-2E37339AC913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Ik open 1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Mijn partner biedt nu 2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</a:t>
            </a:r>
          </a:p>
          <a:p>
            <a:pPr algn="ctr"/>
            <a:r>
              <a:rPr lang="nl-NL" sz="2400" dirty="0"/>
              <a:t>Hoeveel punten heeft hij maximaal?</a:t>
            </a:r>
          </a:p>
        </p:txBody>
      </p:sp>
      <p:sp>
        <p:nvSpPr>
          <p:cNvPr id="15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3BB8312F-A239-4C61-8C84-19014CC102D4}"/>
              </a:ext>
            </a:extLst>
          </p:cNvPr>
          <p:cNvSpPr/>
          <p:nvPr/>
        </p:nvSpPr>
        <p:spPr>
          <a:xfrm>
            <a:off x="408236" y="396354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6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899238C4-899C-4C82-8369-F6D157EAEEC6}"/>
              </a:ext>
            </a:extLst>
          </p:cNvPr>
          <p:cNvSpPr/>
          <p:nvPr/>
        </p:nvSpPr>
        <p:spPr>
          <a:xfrm>
            <a:off x="408236" y="324000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7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CE512972-B11C-4875-B2CA-3A17B614F12B}"/>
              </a:ext>
            </a:extLst>
          </p:cNvPr>
          <p:cNvSpPr/>
          <p:nvPr/>
        </p:nvSpPr>
        <p:spPr>
          <a:xfrm>
            <a:off x="408236" y="4687079"/>
            <a:ext cx="171549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9</a:t>
            </a:r>
          </a:p>
        </p:txBody>
      </p:sp>
    </p:spTree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Ik open 1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Mijn partner biedt nu 2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</a:t>
            </a:r>
          </a:p>
          <a:p>
            <a:pPr algn="ctr"/>
            <a:r>
              <a:rPr lang="nl-NL" sz="2400" dirty="0"/>
              <a:t>Hoeveel punten heeft hij maximaal?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45F2FB8-BDAD-4D79-90F5-6732CDA284CB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6CE2833-B5E8-4336-B6E3-06F1B82E6D9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90E6E0C-B9E6-4F80-BD20-C668E626CE3F}"/>
              </a:ext>
            </a:extLst>
          </p:cNvPr>
          <p:cNvSpPr txBox="1"/>
          <p:nvPr/>
        </p:nvSpPr>
        <p:spPr>
          <a:xfrm>
            <a:off x="396000" y="3240000"/>
            <a:ext cx="8352464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Een 2 bod in de openingskleur belooft 6 t/m 9 punten.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Dus uw partner heeft maximaal 9 punten.</a:t>
            </a:r>
          </a:p>
        </p:txBody>
      </p:sp>
    </p:spTree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Uw partner noord opent met 1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en oost past.</a:t>
            </a:r>
          </a:p>
          <a:p>
            <a:pPr algn="ctr"/>
            <a:r>
              <a:rPr lang="nl-NL" sz="2400" dirty="0"/>
              <a:t>Wat is uw bij-bod?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C1454234-55D8-4E79-BC5C-4C866760F67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8C4BF18F-8AE4-4C9B-ABBA-E7D5DD280C9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2" name="Rond diagonale hoek rechthoek 24">
            <a:hlinkClick r:id="rId8" action="ppaction://hlinksldjump"/>
            <a:extLst>
              <a:ext uri="{FF2B5EF4-FFF2-40B4-BE49-F238E27FC236}">
                <a16:creationId xmlns:a16="http://schemas.microsoft.com/office/drawing/2014/main" id="{F86AA4F4-845D-4D20-8346-42BAA3F95238}"/>
              </a:ext>
            </a:extLst>
          </p:cNvPr>
          <p:cNvSpPr/>
          <p:nvPr/>
        </p:nvSpPr>
        <p:spPr>
          <a:xfrm>
            <a:off x="3203848" y="3826492"/>
            <a:ext cx="554415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 ♠</a:t>
            </a:r>
          </a:p>
        </p:txBody>
      </p:sp>
      <p:sp>
        <p:nvSpPr>
          <p:cNvPr id="13" name="Rond diagonale hoek rechthoek 25">
            <a:hlinkClick r:id="rId4" action="ppaction://hlinksldjump"/>
            <a:extLst>
              <a:ext uri="{FF2B5EF4-FFF2-40B4-BE49-F238E27FC236}">
                <a16:creationId xmlns:a16="http://schemas.microsoft.com/office/drawing/2014/main" id="{CF516FD8-20CA-4F22-90DA-41AC582DF085}"/>
              </a:ext>
            </a:extLst>
          </p:cNvPr>
          <p:cNvSpPr/>
          <p:nvPr/>
        </p:nvSpPr>
        <p:spPr>
          <a:xfrm>
            <a:off x="3203848" y="3239792"/>
            <a:ext cx="554415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14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02238E4A-55F6-4F65-B223-F2412D200A37}"/>
              </a:ext>
            </a:extLst>
          </p:cNvPr>
          <p:cNvSpPr/>
          <p:nvPr/>
        </p:nvSpPr>
        <p:spPr>
          <a:xfrm>
            <a:off x="3203848" y="4413191"/>
            <a:ext cx="554415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 Sans Atout</a:t>
            </a:r>
          </a:p>
        </p:txBody>
      </p:sp>
      <p:graphicFrame>
        <p:nvGraphicFramePr>
          <p:cNvPr id="18" name="Tabel 2">
            <a:extLst>
              <a:ext uri="{FF2B5EF4-FFF2-40B4-BE49-F238E27FC236}">
                <a16:creationId xmlns:a16="http://schemas.microsoft.com/office/drawing/2014/main" id="{210B9FF7-F65A-48BB-A9B3-F7E5D9EA7B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45708"/>
              </p:ext>
            </p:extLst>
          </p:nvPr>
        </p:nvGraphicFramePr>
        <p:xfrm>
          <a:off x="396000" y="3239792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H962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V102</a:t>
                      </a:r>
                      <a:endParaRPr lang="nl-NL" sz="2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V873</a:t>
                      </a:r>
                      <a:endParaRPr lang="nl-NL" sz="2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</a:t>
            </a:r>
          </a:p>
        </p:txBody>
      </p:sp>
      <p:sp>
        <p:nvSpPr>
          <p:cNvPr id="30" name="Rond diagonale hoek rechthoek 2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1" name="Rond diagonale hoek rechthoek 3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15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/>
              <a:t>. </a:t>
            </a:r>
            <a:br>
              <a:rPr lang="nl-NL" sz="2400" dirty="0"/>
            </a:br>
            <a:r>
              <a:rPr lang="nl-NL" sz="2400" dirty="0"/>
              <a:t>Hoeveel punten heeft hij minimaal?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C4EA9B6B-4C6A-42EB-8142-F9671FB5BA6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CE0EBEB-41A0-4820-9E2F-CBEB497DFC9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0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B5C1BE88-8178-47FF-B8F8-A2DC0EB153F8}"/>
              </a:ext>
            </a:extLst>
          </p:cNvPr>
          <p:cNvSpPr/>
          <p:nvPr/>
        </p:nvSpPr>
        <p:spPr>
          <a:xfrm>
            <a:off x="408236" y="396354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000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12" name="Rond diagonale hoek rechthoek 19">
            <a:hlinkClick r:id="rId7" action="ppaction://hlinksldjump"/>
            <a:extLst>
              <a:ext uri="{FF2B5EF4-FFF2-40B4-BE49-F238E27FC236}">
                <a16:creationId xmlns:a16="http://schemas.microsoft.com/office/drawing/2014/main" id="{51A61E3F-83B5-439A-A5CA-9DAE3E3B6C25}"/>
              </a:ext>
            </a:extLst>
          </p:cNvPr>
          <p:cNvSpPr/>
          <p:nvPr/>
        </p:nvSpPr>
        <p:spPr>
          <a:xfrm>
            <a:off x="408236" y="324000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13" name="Rond diagonale hoek rechthoek 20">
            <a:hlinkClick r:id="rId7" action="ppaction://hlinksldjump"/>
            <a:extLst>
              <a:ext uri="{FF2B5EF4-FFF2-40B4-BE49-F238E27FC236}">
                <a16:creationId xmlns:a16="http://schemas.microsoft.com/office/drawing/2014/main" id="{5589B0FF-7E2B-4345-844F-F91563441584}"/>
              </a:ext>
            </a:extLst>
          </p:cNvPr>
          <p:cNvSpPr/>
          <p:nvPr/>
        </p:nvSpPr>
        <p:spPr>
          <a:xfrm>
            <a:off x="408236" y="4687079"/>
            <a:ext cx="171549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chemeClr val="bg1"/>
                </a:solidFill>
              </a:rPr>
              <a:t>13</a:t>
            </a:r>
          </a:p>
        </p:txBody>
      </p:sp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14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619CDD0D-E04A-4C21-9860-8E986EA6AF4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CA958A94-80FF-406A-8232-C0BBC88AF8A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79820398-D2CC-4421-9B25-480B6F4853C2}"/>
              </a:ext>
            </a:extLst>
          </p:cNvPr>
          <p:cNvSpPr txBox="1"/>
          <p:nvPr/>
        </p:nvSpPr>
        <p:spPr>
          <a:xfrm>
            <a:off x="3059832" y="3240000"/>
            <a:ext cx="5688168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9 punten en minimaal een 3 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mag u op 2 niveau bieden.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Ga niet meer op zoek naar andere dingen.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U hebt de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fit gevonden.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Samen heeft u minimaal 8 troeven.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77F57692-2EEB-6BFB-5D62-3E519E11A08C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Uw partner noord opent met 1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en oost past.</a:t>
            </a:r>
          </a:p>
          <a:p>
            <a:pPr algn="ctr"/>
            <a:r>
              <a:rPr lang="nl-NL" sz="2400" dirty="0"/>
              <a:t>Wat is uw bij-bod?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5206B33-1C45-00ED-73B1-8DCD91D1F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029880"/>
              </p:ext>
            </p:extLst>
          </p:nvPr>
        </p:nvGraphicFramePr>
        <p:xfrm>
          <a:off x="396000" y="3239792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H962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V102</a:t>
                      </a:r>
                      <a:endParaRPr lang="nl-NL" sz="2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V873</a:t>
                      </a:r>
                      <a:endParaRPr lang="nl-NL" sz="2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Ik open met 2 </a:t>
            </a:r>
            <a:r>
              <a:rPr lang="nl-NL" sz="2400" dirty="0">
                <a:solidFill>
                  <a:schemeClr val="bg1"/>
                </a:solidFill>
              </a:rPr>
              <a:t>♣</a:t>
            </a:r>
            <a:r>
              <a:rPr lang="nl-NL" sz="2400" dirty="0"/>
              <a:t>. Mijn partner biedt 2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</a:t>
            </a:r>
          </a:p>
          <a:p>
            <a:pPr algn="ctr"/>
            <a:r>
              <a:rPr lang="nl-NL" sz="2400" dirty="0"/>
              <a:t>Wat belooft partner nu?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A2F4BA52-62F9-44E7-AB23-257871BB586C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B1484BE-1B60-4F50-8BB3-CB5D6FBF704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2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CAE63551-6D10-4184-A138-F58AE34BC60B}"/>
              </a:ext>
            </a:extLst>
          </p:cNvPr>
          <p:cNvSpPr/>
          <p:nvPr/>
        </p:nvSpPr>
        <p:spPr>
          <a:xfrm>
            <a:off x="408236" y="3963540"/>
            <a:ext cx="279561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Minimaal 5 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13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1C02044A-ECAB-4506-AF67-0F79EB406120}"/>
              </a:ext>
            </a:extLst>
          </p:cNvPr>
          <p:cNvSpPr/>
          <p:nvPr/>
        </p:nvSpPr>
        <p:spPr>
          <a:xfrm>
            <a:off x="408236" y="3240000"/>
            <a:ext cx="279561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Afwacht bod</a:t>
            </a:r>
          </a:p>
        </p:txBody>
      </p:sp>
      <p:sp>
        <p:nvSpPr>
          <p:cNvPr id="14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F40693D2-BCA4-473E-B801-BA561FD19BFD}"/>
              </a:ext>
            </a:extLst>
          </p:cNvPr>
          <p:cNvSpPr/>
          <p:nvPr/>
        </p:nvSpPr>
        <p:spPr>
          <a:xfrm>
            <a:off x="408236" y="4687079"/>
            <a:ext cx="279561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Evenwichtige hand</a:t>
            </a:r>
          </a:p>
        </p:txBody>
      </p:sp>
    </p:spTree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15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1F5BB0AC-2A33-4E3D-B183-41E85AA9182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9ECCFF86-F4B1-4683-8F21-D3EDD60A845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A1CD5DF0-088A-4DF9-875F-4CEE1E20FD22}"/>
              </a:ext>
            </a:extLst>
          </p:cNvPr>
          <p:cNvSpPr txBox="1"/>
          <p:nvPr/>
        </p:nvSpPr>
        <p:spPr>
          <a:xfrm>
            <a:off x="396000" y="3240000"/>
            <a:ext cx="8352464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Na een 2 ♣ opening is een andere bod dan 2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, minimaal een 5 kaart in die kleur met 2 honneurs.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BED91BBD-BAB4-44A9-F28A-7756E32339D7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Ik open met 2 </a:t>
            </a:r>
            <a:r>
              <a:rPr lang="nl-NL" sz="2400" dirty="0">
                <a:solidFill>
                  <a:schemeClr val="bg1"/>
                </a:solidFill>
              </a:rPr>
              <a:t>♣</a:t>
            </a:r>
            <a:r>
              <a:rPr lang="nl-NL" sz="2400" dirty="0"/>
              <a:t>. Mijn partner biedt 2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</a:t>
            </a:r>
          </a:p>
          <a:p>
            <a:pPr algn="ctr"/>
            <a:r>
              <a:rPr lang="nl-NL" sz="2400" dirty="0"/>
              <a:t>Wat belooft partner nu?</a:t>
            </a:r>
          </a:p>
        </p:txBody>
      </p:sp>
    </p:spTree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Zuid 3 Sans Atout. Uitkomst van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 2 laat u in noord de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 10 bijspelen. Oost de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 5 en zuid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 3. Wat speelt u in de dummy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16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D0F8FA23-C206-47D0-B359-682199DDE79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E5B1241C-1EA1-4870-BBD0-86500813C96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graphicFrame>
        <p:nvGraphicFramePr>
          <p:cNvPr id="12" name="Tabel 2">
            <a:extLst>
              <a:ext uri="{FF2B5EF4-FFF2-40B4-BE49-F238E27FC236}">
                <a16:creationId xmlns:a16="http://schemas.microsoft.com/office/drawing/2014/main" id="{F51470D1-98BE-4A08-A09D-0E338CAB61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407333"/>
              </p:ext>
            </p:extLst>
          </p:nvPr>
        </p:nvGraphicFramePr>
        <p:xfrm>
          <a:off x="391153" y="3240000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B109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HB2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H10963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13" name="Tabel 2">
            <a:extLst>
              <a:ext uri="{FF2B5EF4-FFF2-40B4-BE49-F238E27FC236}">
                <a16:creationId xmlns:a16="http://schemas.microsoft.com/office/drawing/2014/main" id="{D3D19496-22D7-4E4D-A025-763D70191E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443359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A52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V864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VB7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sp>
        <p:nvSpPr>
          <p:cNvPr id="1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B4118683-4EEF-4C1E-AC2E-EC30F833DD6C}"/>
              </a:ext>
            </a:extLst>
          </p:cNvPr>
          <p:cNvSpPr/>
          <p:nvPr/>
        </p:nvSpPr>
        <p:spPr>
          <a:xfrm>
            <a:off x="2064420" y="396354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♣ 10</a:t>
            </a:r>
          </a:p>
        </p:txBody>
      </p:sp>
      <p:sp>
        <p:nvSpPr>
          <p:cNvPr id="1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F3B2CDE0-20FD-4669-8A59-A8FE971CA6B1}"/>
              </a:ext>
            </a:extLst>
          </p:cNvPr>
          <p:cNvSpPr/>
          <p:nvPr/>
        </p:nvSpPr>
        <p:spPr>
          <a:xfrm>
            <a:off x="2064420" y="324000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♣ 3</a:t>
            </a:r>
          </a:p>
        </p:txBody>
      </p:sp>
      <p:sp>
        <p:nvSpPr>
          <p:cNvPr id="1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5B486759-D68E-4992-B003-254B8CBB7069}"/>
              </a:ext>
            </a:extLst>
          </p:cNvPr>
          <p:cNvSpPr/>
          <p:nvPr/>
        </p:nvSpPr>
        <p:spPr>
          <a:xfrm>
            <a:off x="2064420" y="4687079"/>
            <a:ext cx="171549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♣ Heer</a:t>
            </a:r>
          </a:p>
        </p:txBody>
      </p:sp>
    </p:spTree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16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90C3EAFA-AB7D-40B2-8F56-634C7FA2736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E4F4E62D-5907-4452-BD62-3C52248575F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F95B0DAA-ED2D-48B5-B6C9-A28CD12FF1CE}"/>
              </a:ext>
            </a:extLst>
          </p:cNvPr>
          <p:cNvSpPr txBox="1"/>
          <p:nvPr/>
        </p:nvSpPr>
        <p:spPr>
          <a:xfrm>
            <a:off x="2124000" y="3240000"/>
            <a:ext cx="6624464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Wij spelen ♣ 3 naar ♣ Boer.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Speelt west een kleine ♣, dan spelen wij in noord ♣ boer. Speelt west ♣ aas dan leggen wij in noord ♣ 7.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Nadat ♣ aas eruit is gewerkt, werken wij nu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aas eruit.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FC45C61E-1A75-95CF-651D-0D0CFF99E56E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Zuid 3 Sans Atout. Uitkomst van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 2 laat u in noord de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 10 bijspelen. Oost de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 5 en zuid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 3. Wat speelt u in de dummy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85D9203-C40D-A2F4-BB83-D8C982B36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301970"/>
              </p:ext>
            </p:extLst>
          </p:nvPr>
        </p:nvGraphicFramePr>
        <p:xfrm>
          <a:off x="391153" y="3240000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B109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HB2</a:t>
                      </a:r>
                      <a:endParaRPr lang="nl-NL" sz="20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H10963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  <p:graphicFrame>
        <p:nvGraphicFramePr>
          <p:cNvPr id="4" name="Tabel 2">
            <a:extLst>
              <a:ext uri="{FF2B5EF4-FFF2-40B4-BE49-F238E27FC236}">
                <a16:creationId xmlns:a16="http://schemas.microsoft.com/office/drawing/2014/main" id="{7D98AB70-01DB-A245-D744-FDED535726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9635127"/>
              </p:ext>
            </p:extLst>
          </p:nvPr>
        </p:nvGraphicFramePr>
        <p:xfrm>
          <a:off x="388626" y="4599052"/>
          <a:ext cx="1499646" cy="1284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6928">
                  <a:extLst>
                    <a:ext uri="{9D8B030D-6E8A-4147-A177-3AD203B41FA5}">
                      <a16:colId xmlns:a16="http://schemas.microsoft.com/office/drawing/2014/main" val="3499038516"/>
                    </a:ext>
                  </a:extLst>
                </a:gridCol>
                <a:gridCol w="1212718">
                  <a:extLst>
                    <a:ext uri="{9D8B030D-6E8A-4147-A177-3AD203B41FA5}">
                      <a16:colId xmlns:a16="http://schemas.microsoft.com/office/drawing/2014/main" val="3985785338"/>
                    </a:ext>
                  </a:extLst>
                </a:gridCol>
              </a:tblGrid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♠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574827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A52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3021608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V864</a:t>
                      </a:r>
                      <a:endParaRPr lang="nl-NL" sz="20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6409279"/>
                  </a:ext>
                </a:extLst>
              </a:tr>
              <a:tr h="321010">
                <a:tc>
                  <a:txBody>
                    <a:bodyPr/>
                    <a:lstStyle/>
                    <a:p>
                      <a:pPr algn="ctr"/>
                      <a:r>
                        <a:rPr lang="nl-NL" sz="1500" b="0" dirty="0"/>
                        <a:t>♣</a:t>
                      </a:r>
                    </a:p>
                  </a:txBody>
                  <a:tcPr marL="62455" marR="62455" marT="37785" marB="37785"/>
                </a:tc>
                <a:tc>
                  <a:txBody>
                    <a:bodyPr/>
                    <a:lstStyle/>
                    <a:p>
                      <a:r>
                        <a:rPr lang="nl-NL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VB7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8399205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464" y="2304000"/>
            <a:ext cx="8352000" cy="79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Zuid speelt 4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. Uw partner, west, komt uit met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3. </a:t>
            </a:r>
            <a:br>
              <a:rPr lang="nl-NL" sz="2400" dirty="0"/>
            </a:br>
            <a:r>
              <a:rPr lang="nl-NL" sz="2400" dirty="0"/>
              <a:t>In noord wordt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2 bijgespeeld. Wat speelt u bij?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17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DE8CDFE5-5A2D-4006-BEDA-890538DD0B2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47C021E-B98A-43A0-AD7F-64442C9E4FB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2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7BE55F6D-C21A-4936-84AA-A8F0B008B536}"/>
              </a:ext>
            </a:extLst>
          </p:cNvPr>
          <p:cNvSpPr/>
          <p:nvPr/>
        </p:nvSpPr>
        <p:spPr>
          <a:xfrm>
            <a:off x="3555960" y="3823088"/>
            <a:ext cx="519204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chemeClr val="bg1"/>
                </a:solidFill>
              </a:rPr>
              <a:t> 6</a:t>
            </a:r>
          </a:p>
        </p:txBody>
      </p:sp>
      <p:sp>
        <p:nvSpPr>
          <p:cNvPr id="1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E5111148-4644-4A91-A32A-821F42887991}"/>
              </a:ext>
            </a:extLst>
          </p:cNvPr>
          <p:cNvSpPr/>
          <p:nvPr/>
        </p:nvSpPr>
        <p:spPr>
          <a:xfrm>
            <a:off x="3555960" y="3240000"/>
            <a:ext cx="519204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chemeClr val="bg1"/>
                </a:solidFill>
              </a:rPr>
              <a:t> 5</a:t>
            </a:r>
          </a:p>
        </p:txBody>
      </p:sp>
      <p:sp>
        <p:nvSpPr>
          <p:cNvPr id="17" name="Rond diagonale hoek rechthoek 21">
            <a:hlinkClick r:id="rId4" action="ppaction://hlinksldjump"/>
            <a:extLst>
              <a:ext uri="{FF2B5EF4-FFF2-40B4-BE49-F238E27FC236}">
                <a16:creationId xmlns:a16="http://schemas.microsoft.com/office/drawing/2014/main" id="{576DFB0F-AA65-4805-8A10-9360F46FDBF9}"/>
              </a:ext>
            </a:extLst>
          </p:cNvPr>
          <p:cNvSpPr/>
          <p:nvPr/>
        </p:nvSpPr>
        <p:spPr>
          <a:xfrm>
            <a:off x="3555960" y="4406176"/>
            <a:ext cx="519204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chemeClr val="bg1"/>
                </a:solidFill>
              </a:rPr>
              <a:t> Heer</a:t>
            </a:r>
          </a:p>
        </p:txBody>
      </p:sp>
      <p:graphicFrame>
        <p:nvGraphicFramePr>
          <p:cNvPr id="18" name="Tabel 2">
            <a:extLst>
              <a:ext uri="{FF2B5EF4-FFF2-40B4-BE49-F238E27FC236}">
                <a16:creationId xmlns:a16="http://schemas.microsoft.com/office/drawing/2014/main" id="{913BAFB8-934F-4CEA-9D3D-BD0C1DCEFF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979087"/>
              </p:ext>
            </p:extLst>
          </p:nvPr>
        </p:nvGraphicFramePr>
        <p:xfrm>
          <a:off x="1290807" y="4545815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19" name="Tabel 2">
            <a:extLst>
              <a:ext uri="{FF2B5EF4-FFF2-40B4-BE49-F238E27FC236}">
                <a16:creationId xmlns:a16="http://schemas.microsoft.com/office/drawing/2014/main" id="{114EF798-AFB0-48B9-B5B0-372147AEF7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085127"/>
              </p:ext>
            </p:extLst>
          </p:nvPr>
        </p:nvGraphicFramePr>
        <p:xfrm>
          <a:off x="1316077" y="3240000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972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20" name="Tabel 2">
            <a:extLst>
              <a:ext uri="{FF2B5EF4-FFF2-40B4-BE49-F238E27FC236}">
                <a16:creationId xmlns:a16="http://schemas.microsoft.com/office/drawing/2014/main" id="{71678662-5BF8-4ACD-89C5-8CA4C20B0C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698669"/>
              </p:ext>
            </p:extLst>
          </p:nvPr>
        </p:nvGraphicFramePr>
        <p:xfrm>
          <a:off x="1975980" y="3881006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H65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21" name="Tabel 2">
            <a:extLst>
              <a:ext uri="{FF2B5EF4-FFF2-40B4-BE49-F238E27FC236}">
                <a16:creationId xmlns:a16="http://schemas.microsoft.com/office/drawing/2014/main" id="{3284D372-9FB3-4DCE-9E86-4FC7773774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449076"/>
              </p:ext>
            </p:extLst>
          </p:nvPr>
        </p:nvGraphicFramePr>
        <p:xfrm>
          <a:off x="395536" y="3869970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3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17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E93CC8C3-A58E-41B2-A09F-5D9FA5FB016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363E73BA-0115-474D-8B09-0910459AB9C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D282FE34-B9F5-4621-9B4B-8F87AFAEF3CE}"/>
              </a:ext>
            </a:extLst>
          </p:cNvPr>
          <p:cNvSpPr txBox="1"/>
          <p:nvPr/>
        </p:nvSpPr>
        <p:spPr>
          <a:xfrm>
            <a:off x="3563888" y="3240000"/>
            <a:ext cx="5184576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Kleine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wil zeggen dat uw partner minimaal een plaatje heeft.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Daarom speelt u als oost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heer bij.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0DFB9ACC-C5D9-CC58-0A9C-16E835419958}"/>
              </a:ext>
            </a:extLst>
          </p:cNvPr>
          <p:cNvSpPr/>
          <p:nvPr/>
        </p:nvSpPr>
        <p:spPr>
          <a:xfrm>
            <a:off x="396464" y="2304000"/>
            <a:ext cx="8352000" cy="79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Zuid speelt 4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. Uw partner, west, komt uit met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3. </a:t>
            </a:r>
            <a:br>
              <a:rPr lang="nl-NL" sz="2400" dirty="0"/>
            </a:br>
            <a:r>
              <a:rPr lang="nl-NL" sz="2400" dirty="0"/>
              <a:t>In noord wordt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2 bijgespeeld. Wat speelt u bij?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DE960021-2F01-9362-4F0E-A597D2FABB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33264"/>
              </p:ext>
            </p:extLst>
          </p:nvPr>
        </p:nvGraphicFramePr>
        <p:xfrm>
          <a:off x="1290807" y="4545815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4" name="Tabel 2">
            <a:extLst>
              <a:ext uri="{FF2B5EF4-FFF2-40B4-BE49-F238E27FC236}">
                <a16:creationId xmlns:a16="http://schemas.microsoft.com/office/drawing/2014/main" id="{C482563F-67E3-36FB-152C-59F0C7A4BE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150579"/>
              </p:ext>
            </p:extLst>
          </p:nvPr>
        </p:nvGraphicFramePr>
        <p:xfrm>
          <a:off x="1316077" y="3240000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972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5" name="Tabel 2">
            <a:extLst>
              <a:ext uri="{FF2B5EF4-FFF2-40B4-BE49-F238E27FC236}">
                <a16:creationId xmlns:a16="http://schemas.microsoft.com/office/drawing/2014/main" id="{123F0579-9170-51C5-E130-FFD7506D44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5290823"/>
              </p:ext>
            </p:extLst>
          </p:nvPr>
        </p:nvGraphicFramePr>
        <p:xfrm>
          <a:off x="1975980" y="3881006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H65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6" name="Tabel 2">
            <a:extLst>
              <a:ext uri="{FF2B5EF4-FFF2-40B4-BE49-F238E27FC236}">
                <a16:creationId xmlns:a16="http://schemas.microsoft.com/office/drawing/2014/main" id="{5A032744-612E-F1FC-BE2C-ECDE563690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750836"/>
              </p:ext>
            </p:extLst>
          </p:nvPr>
        </p:nvGraphicFramePr>
        <p:xfrm>
          <a:off x="395536" y="3869970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3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Ik open 1 Sans Atout. Mijn partner biedt nu 2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</a:t>
            </a:r>
          </a:p>
          <a:p>
            <a:pPr algn="ctr"/>
            <a:r>
              <a:rPr lang="nl-NL" sz="2400" dirty="0"/>
              <a:t>Wat betekent dit bod?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18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8B21F456-AF54-4CDC-8DCB-900B7AC4E68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594429E7-FCD6-42D7-B832-A2DB1EF2FC2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2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EF7069C3-16E8-4973-9D71-6004D18D9D02}"/>
              </a:ext>
            </a:extLst>
          </p:cNvPr>
          <p:cNvSpPr/>
          <p:nvPr/>
        </p:nvSpPr>
        <p:spPr>
          <a:xfrm>
            <a:off x="395536" y="3963540"/>
            <a:ext cx="4008488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Jacoby</a:t>
            </a:r>
          </a:p>
        </p:txBody>
      </p:sp>
      <p:sp>
        <p:nvSpPr>
          <p:cNvPr id="13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C122D1E4-9921-46C4-85F9-9992B507203C}"/>
              </a:ext>
            </a:extLst>
          </p:cNvPr>
          <p:cNvSpPr/>
          <p:nvPr/>
        </p:nvSpPr>
        <p:spPr>
          <a:xfrm>
            <a:off x="395536" y="3240000"/>
            <a:ext cx="4008488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Stayman</a:t>
            </a:r>
          </a:p>
        </p:txBody>
      </p:sp>
      <p:sp>
        <p:nvSpPr>
          <p:cNvPr id="15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74E65579-E081-4155-B014-8A74D554B696}"/>
              </a:ext>
            </a:extLst>
          </p:cNvPr>
          <p:cNvSpPr/>
          <p:nvPr/>
        </p:nvSpPr>
        <p:spPr>
          <a:xfrm>
            <a:off x="395536" y="4687079"/>
            <a:ext cx="4008488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Heeft alleen een 4 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</p:spTree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18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616E090E-042A-44B3-9447-A3898F6999E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8BA186D-CB1E-445B-B592-CD0491A146D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55EC6E69-0F8C-49A9-87EC-3989FC2A1725}"/>
              </a:ext>
            </a:extLst>
          </p:cNvPr>
          <p:cNvSpPr txBox="1"/>
          <p:nvPr/>
        </p:nvSpPr>
        <p:spPr>
          <a:xfrm>
            <a:off x="373950" y="3217267"/>
            <a:ext cx="8352464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Na een opening van 1 Sans Atout is 2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of 2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Jacoby.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De Jacoby bieder vertelt zijn partner, dat hij minimaal een 5-kaart in de speelsoort, boven de geboden speelsoort heeft.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In dit voorbeeld is dat dus minimaal een 5-kaart ♠.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06E00F40-5164-D0F2-95C1-E49F774195B5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Ik open 1 Sans Atout. Mijn partner biedt nu 2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</a:t>
            </a:r>
          </a:p>
          <a:p>
            <a:pPr algn="ctr"/>
            <a:r>
              <a:rPr lang="nl-NL" sz="2400" dirty="0"/>
              <a:t>Wat betekent dit bod?</a:t>
            </a:r>
          </a:p>
        </p:txBody>
      </p:sp>
    </p:spTree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Ik open 1 Sans Atout. Mijn partner biedt nu 2 Sans Atout.</a:t>
            </a:r>
          </a:p>
          <a:p>
            <a:pPr algn="ctr"/>
            <a:r>
              <a:rPr lang="nl-NL" sz="2400"/>
              <a:t>Wat bedoelt mijn partner met dit bod?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19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465851B9-59FD-43FE-A893-1F499E56ABA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89EF0731-9D49-45AC-8EDB-54C8E25AC88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2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CB68CAC1-AE1F-4BF6-98EE-85A6D94880B7}"/>
              </a:ext>
            </a:extLst>
          </p:cNvPr>
          <p:cNvSpPr/>
          <p:nvPr/>
        </p:nvSpPr>
        <p:spPr>
          <a:xfrm>
            <a:off x="408236" y="3963540"/>
            <a:ext cx="3731716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Wel 4 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chemeClr val="bg1"/>
                </a:solidFill>
              </a:rPr>
              <a:t> en/of ♠</a:t>
            </a:r>
          </a:p>
        </p:txBody>
      </p:sp>
      <p:sp>
        <p:nvSpPr>
          <p:cNvPr id="13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429697D9-4F6D-41E9-A9A8-B3A46456885B}"/>
              </a:ext>
            </a:extLst>
          </p:cNvPr>
          <p:cNvSpPr/>
          <p:nvPr/>
        </p:nvSpPr>
        <p:spPr>
          <a:xfrm>
            <a:off x="408236" y="3240000"/>
            <a:ext cx="3731716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Geen 4 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chemeClr val="bg1"/>
                </a:solidFill>
              </a:rPr>
              <a:t> en/of ♠</a:t>
            </a:r>
          </a:p>
        </p:txBody>
      </p:sp>
      <p:sp>
        <p:nvSpPr>
          <p:cNvPr id="14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35F67493-622C-4009-B8B9-40E778BB8E57}"/>
              </a:ext>
            </a:extLst>
          </p:cNvPr>
          <p:cNvSpPr/>
          <p:nvPr/>
        </p:nvSpPr>
        <p:spPr>
          <a:xfrm>
            <a:off x="408236" y="4687079"/>
            <a:ext cx="3731716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Heeft alleen een 4 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95736" y="1465495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4" name="Rond diagonale hoek rechthoek 13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Rond diagonale hoek rechthoek 1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/>
              <a:t>. </a:t>
            </a:r>
            <a:br>
              <a:rPr lang="nl-NL" sz="2400" dirty="0"/>
            </a:br>
            <a:r>
              <a:rPr lang="nl-NL" sz="2400" dirty="0"/>
              <a:t>Hoeveel punten heeft hij minimaal?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1B539C85-681B-409F-BE8C-538A7C07BCF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B1202D6-1AEE-4CD1-B439-28C1B20ECD0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978ACC6A-82BB-41A6-AF91-6C3BB1185FEC}"/>
              </a:ext>
            </a:extLst>
          </p:cNvPr>
          <p:cNvSpPr txBox="1"/>
          <p:nvPr/>
        </p:nvSpPr>
        <p:spPr>
          <a:xfrm>
            <a:off x="396000" y="3240000"/>
            <a:ext cx="8352464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Wij hebben geleerd dat wij minimaal 12 punten moeten hebben om te openen met 1 in een kleur</a:t>
            </a:r>
          </a:p>
        </p:txBody>
      </p:sp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19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Ik open 1 Sans Atout. Mijn partner biedt nu 2 Sans Atout.</a:t>
            </a:r>
          </a:p>
          <a:p>
            <a:pPr algn="ctr"/>
            <a:r>
              <a:rPr lang="nl-NL" sz="2400" dirty="0"/>
              <a:t>Wat bedoelt mijn partner met dit bod?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6DAA32C7-37A8-4B59-96A6-EE6F612E6F1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6DD64CEB-890A-45AB-A3A2-EFC684A78C2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00C44171-6811-485D-AFD5-10BF76EB61A2}"/>
              </a:ext>
            </a:extLst>
          </p:cNvPr>
          <p:cNvSpPr txBox="1"/>
          <p:nvPr/>
        </p:nvSpPr>
        <p:spPr>
          <a:xfrm>
            <a:off x="396000" y="3240000"/>
            <a:ext cx="8352464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Wanneer mijn partner een 4-kaart of een 5-kaart in de hoge speelsoort zou hebben, dan zou mijn partner Stayman of Jacoby geboden hebben.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Met 2 Sans Atout vertelt mijn partner, dat hij geen 4-kaart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en geen 4-kaart ♠ heeft.</a:t>
            </a:r>
          </a:p>
        </p:txBody>
      </p:sp>
    </p:spTree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bent noord en uw partner zuid heeft met 1 Sans Atout geopend. West past. Wat biedt u?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20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B35110D5-630A-4F14-9151-2AFD5BE57F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EEEE9B2-AEA7-4778-AB68-8211C049EE8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2" name="Rond diagonale hoek rechthoek 24">
            <a:hlinkClick r:id="rId4" action="ppaction://hlinksldjump"/>
            <a:extLst>
              <a:ext uri="{FF2B5EF4-FFF2-40B4-BE49-F238E27FC236}">
                <a16:creationId xmlns:a16="http://schemas.microsoft.com/office/drawing/2014/main" id="{69DDA2E2-8F99-4842-A9BC-5413C7CF7608}"/>
              </a:ext>
            </a:extLst>
          </p:cNvPr>
          <p:cNvSpPr/>
          <p:nvPr/>
        </p:nvSpPr>
        <p:spPr>
          <a:xfrm>
            <a:off x="3203848" y="3826492"/>
            <a:ext cx="554415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 Sans Atout</a:t>
            </a:r>
          </a:p>
        </p:txBody>
      </p:sp>
      <p:sp>
        <p:nvSpPr>
          <p:cNvPr id="14" name="Rond diagonale hoek rechthoek 25">
            <a:hlinkClick r:id="rId8" action="ppaction://hlinksldjump"/>
            <a:extLst>
              <a:ext uri="{FF2B5EF4-FFF2-40B4-BE49-F238E27FC236}">
                <a16:creationId xmlns:a16="http://schemas.microsoft.com/office/drawing/2014/main" id="{C612FC27-F85A-4DF4-9918-26082AA24A5C}"/>
              </a:ext>
            </a:extLst>
          </p:cNvPr>
          <p:cNvSpPr/>
          <p:nvPr/>
        </p:nvSpPr>
        <p:spPr>
          <a:xfrm>
            <a:off x="3203848" y="3239792"/>
            <a:ext cx="554415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 ♣</a:t>
            </a:r>
          </a:p>
        </p:txBody>
      </p:sp>
      <p:sp>
        <p:nvSpPr>
          <p:cNvPr id="17" name="Rond diagonale hoek rechthoek 26">
            <a:hlinkClick r:id="rId8" action="ppaction://hlinksldjump"/>
            <a:extLst>
              <a:ext uri="{FF2B5EF4-FFF2-40B4-BE49-F238E27FC236}">
                <a16:creationId xmlns:a16="http://schemas.microsoft.com/office/drawing/2014/main" id="{AE65FB85-F0D1-45FF-AB89-47AC5525E8C5}"/>
              </a:ext>
            </a:extLst>
          </p:cNvPr>
          <p:cNvSpPr/>
          <p:nvPr/>
        </p:nvSpPr>
        <p:spPr>
          <a:xfrm>
            <a:off x="3203848" y="4413191"/>
            <a:ext cx="554415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 Sans Atout</a:t>
            </a:r>
          </a:p>
        </p:txBody>
      </p:sp>
      <p:graphicFrame>
        <p:nvGraphicFramePr>
          <p:cNvPr id="18" name="Tabel 2">
            <a:extLst>
              <a:ext uri="{FF2B5EF4-FFF2-40B4-BE49-F238E27FC236}">
                <a16:creationId xmlns:a16="http://schemas.microsoft.com/office/drawing/2014/main" id="{7570F302-9D4B-46B8-B311-93E129DDE3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33533"/>
              </p:ext>
            </p:extLst>
          </p:nvPr>
        </p:nvGraphicFramePr>
        <p:xfrm>
          <a:off x="396000" y="3239792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B109</a:t>
                      </a:r>
                      <a:endParaRPr lang="nl-NL" sz="2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HB2</a:t>
                      </a:r>
                      <a:endParaRPr lang="nl-NL" sz="2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H10963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20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2CADD49-D671-416C-9622-EBC31FE84F2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231FBE8-0A9F-4802-B26F-FFCEAE4451C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791F9759-32AB-4A0C-A65C-671DAB6891FC}"/>
              </a:ext>
            </a:extLst>
          </p:cNvPr>
          <p:cNvSpPr txBox="1"/>
          <p:nvPr/>
        </p:nvSpPr>
        <p:spPr>
          <a:xfrm>
            <a:off x="3059832" y="3240000"/>
            <a:ext cx="5688168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U hebt 9 punten. U biedt nu 2 Sans Atout. Stayman of Jacoby bieden kan natuurlijk niet, omdat wij geen 4 kaart of langer in de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of ♠ hebben. Heeft Zuid 16 of 17 punten, dan maakt hij er 3 Sans Atout van.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FE2B399F-2858-8461-0B0D-0A23B417DD94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U bent noord en uw partner zuid heeft met 1 Sans Atout geopend. West past. Wat biedt u?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746863F2-760E-90B8-1667-9865B085D5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57779"/>
              </p:ext>
            </p:extLst>
          </p:nvPr>
        </p:nvGraphicFramePr>
        <p:xfrm>
          <a:off x="396000" y="3239792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B109</a:t>
                      </a:r>
                      <a:endParaRPr lang="nl-NL" sz="2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HB2</a:t>
                      </a:r>
                      <a:endParaRPr lang="nl-NL" sz="2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H10963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464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Zuid speelt 4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. West komt uit met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4. Zuid laat noord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3 bijspelen. Wat speelt u als oost bij?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21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5DFE9AB-9BBC-48CC-BC25-442F279B51D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8E1CB44-791D-49BA-9DAE-FB71264B323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2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91A99ACB-0D2D-4E4C-8FA5-11A39068F9F8}"/>
              </a:ext>
            </a:extLst>
          </p:cNvPr>
          <p:cNvSpPr/>
          <p:nvPr/>
        </p:nvSpPr>
        <p:spPr>
          <a:xfrm>
            <a:off x="3555960" y="3823088"/>
            <a:ext cx="519204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chemeClr val="bg1"/>
                </a:solidFill>
              </a:rPr>
              <a:t> 10</a:t>
            </a:r>
          </a:p>
        </p:txBody>
      </p:sp>
      <p:sp>
        <p:nvSpPr>
          <p:cNvPr id="13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B7383F1E-5DAE-49BC-B742-8023FC4D4445}"/>
              </a:ext>
            </a:extLst>
          </p:cNvPr>
          <p:cNvSpPr/>
          <p:nvPr/>
        </p:nvSpPr>
        <p:spPr>
          <a:xfrm>
            <a:off x="3555960" y="3240000"/>
            <a:ext cx="5192040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chemeClr val="bg1"/>
                </a:solidFill>
              </a:rPr>
              <a:t> 5</a:t>
            </a:r>
          </a:p>
        </p:txBody>
      </p:sp>
      <p:sp>
        <p:nvSpPr>
          <p:cNvPr id="14" name="Rond diagonale hoek rechthoek 21">
            <a:hlinkClick r:id="rId8" action="ppaction://hlinksldjump"/>
            <a:extLst>
              <a:ext uri="{FF2B5EF4-FFF2-40B4-BE49-F238E27FC236}">
                <a16:creationId xmlns:a16="http://schemas.microsoft.com/office/drawing/2014/main" id="{6F7AC4F7-D3A8-46F7-BB48-2711318F3D07}"/>
              </a:ext>
            </a:extLst>
          </p:cNvPr>
          <p:cNvSpPr/>
          <p:nvPr/>
        </p:nvSpPr>
        <p:spPr>
          <a:xfrm>
            <a:off x="3555960" y="4406176"/>
            <a:ext cx="5192040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chemeClr val="bg1"/>
                </a:solidFill>
              </a:rPr>
              <a:t> Heer</a:t>
            </a:r>
          </a:p>
        </p:txBody>
      </p:sp>
      <p:graphicFrame>
        <p:nvGraphicFramePr>
          <p:cNvPr id="15" name="Tabel 2">
            <a:extLst>
              <a:ext uri="{FF2B5EF4-FFF2-40B4-BE49-F238E27FC236}">
                <a16:creationId xmlns:a16="http://schemas.microsoft.com/office/drawing/2014/main" id="{12EE3D9F-9E79-4600-8E34-B7BDBB1A29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502356"/>
              </p:ext>
            </p:extLst>
          </p:nvPr>
        </p:nvGraphicFramePr>
        <p:xfrm>
          <a:off x="1290807" y="4545815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16" name="Tabel 2">
            <a:extLst>
              <a:ext uri="{FF2B5EF4-FFF2-40B4-BE49-F238E27FC236}">
                <a16:creationId xmlns:a16="http://schemas.microsoft.com/office/drawing/2014/main" id="{B0027E6F-FB79-4A31-B53E-1C90B82741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648823"/>
              </p:ext>
            </p:extLst>
          </p:nvPr>
        </p:nvGraphicFramePr>
        <p:xfrm>
          <a:off x="1316077" y="3240000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B63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20" name="Tabel 2">
            <a:extLst>
              <a:ext uri="{FF2B5EF4-FFF2-40B4-BE49-F238E27FC236}">
                <a16:creationId xmlns:a16="http://schemas.microsoft.com/office/drawing/2014/main" id="{DF3091BF-27D4-40FE-A741-7D7C647970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775735"/>
              </p:ext>
            </p:extLst>
          </p:nvPr>
        </p:nvGraphicFramePr>
        <p:xfrm>
          <a:off x="1975980" y="3881006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H105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21" name="Tabel 2">
            <a:extLst>
              <a:ext uri="{FF2B5EF4-FFF2-40B4-BE49-F238E27FC236}">
                <a16:creationId xmlns:a16="http://schemas.microsoft.com/office/drawing/2014/main" id="{6B763214-BAB3-411C-A2D2-02525D0695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578598"/>
              </p:ext>
            </p:extLst>
          </p:nvPr>
        </p:nvGraphicFramePr>
        <p:xfrm>
          <a:off x="395536" y="3869970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4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21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10785CD0-87CE-459D-914D-BC7B0FF895E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207DC07A-1376-44EC-8E41-59C02E1968C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AB43A26F-E1FE-4057-B4BA-1E120F193ADA}"/>
              </a:ext>
            </a:extLst>
          </p:cNvPr>
          <p:cNvSpPr txBox="1"/>
          <p:nvPr/>
        </p:nvSpPr>
        <p:spPr>
          <a:xfrm>
            <a:off x="3563888" y="3240000"/>
            <a:ext cx="5184576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Derde man doet wat hij kan. Toch hoeft oost niet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heer te spelen.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4 wil zeggen dat west minimaal 1 plaatje heeft. In troef, starten wij nooit onder de aas. Dus het moet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vrouw zijn. 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BEB47DEB-EFD0-9975-16DB-13A6CE3B81C1}"/>
              </a:ext>
            </a:extLst>
          </p:cNvPr>
          <p:cNvSpPr/>
          <p:nvPr/>
        </p:nvSpPr>
        <p:spPr>
          <a:xfrm>
            <a:off x="396464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Zuid speelt 4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. West komt uit met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4. Zuid laat noord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3 bijspelen. Wat speelt u als oost bij?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4079516-4435-784C-A1D6-B18318A66C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890814"/>
              </p:ext>
            </p:extLst>
          </p:nvPr>
        </p:nvGraphicFramePr>
        <p:xfrm>
          <a:off x="1290807" y="4545815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4" name="Tabel 2">
            <a:extLst>
              <a:ext uri="{FF2B5EF4-FFF2-40B4-BE49-F238E27FC236}">
                <a16:creationId xmlns:a16="http://schemas.microsoft.com/office/drawing/2014/main" id="{99804F0A-BA3E-A5DD-965C-469A5EF79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352641"/>
              </p:ext>
            </p:extLst>
          </p:nvPr>
        </p:nvGraphicFramePr>
        <p:xfrm>
          <a:off x="1316077" y="3240000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B63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5" name="Tabel 2">
            <a:extLst>
              <a:ext uri="{FF2B5EF4-FFF2-40B4-BE49-F238E27FC236}">
                <a16:creationId xmlns:a16="http://schemas.microsoft.com/office/drawing/2014/main" id="{92470EF5-95AB-60FB-D9F8-F89F3E74A5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197211"/>
              </p:ext>
            </p:extLst>
          </p:nvPr>
        </p:nvGraphicFramePr>
        <p:xfrm>
          <a:off x="1975980" y="3881006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H105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  <p:graphicFrame>
        <p:nvGraphicFramePr>
          <p:cNvPr id="6" name="Tabel 2">
            <a:extLst>
              <a:ext uri="{FF2B5EF4-FFF2-40B4-BE49-F238E27FC236}">
                <a16:creationId xmlns:a16="http://schemas.microsoft.com/office/drawing/2014/main" id="{9EAC8F78-13DF-158C-1A9D-F3E733B73E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415884"/>
              </p:ext>
            </p:extLst>
          </p:nvPr>
        </p:nvGraphicFramePr>
        <p:xfrm>
          <a:off x="395536" y="3869970"/>
          <a:ext cx="1455723" cy="457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2641">
                  <a:extLst>
                    <a:ext uri="{9D8B030D-6E8A-4147-A177-3AD203B41FA5}">
                      <a16:colId xmlns:a16="http://schemas.microsoft.com/office/drawing/2014/main" val="425008098"/>
                    </a:ext>
                  </a:extLst>
                </a:gridCol>
                <a:gridCol w="953082">
                  <a:extLst>
                    <a:ext uri="{9D8B030D-6E8A-4147-A177-3AD203B41FA5}">
                      <a16:colId xmlns:a16="http://schemas.microsoft.com/office/drawing/2014/main" val="305217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0" dirty="0">
                          <a:solidFill>
                            <a:srgbClr val="C00000"/>
                          </a:solidFill>
                        </a:rPr>
                        <a:t>4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2235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Wat biedt u nu als noord?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8920EA92-4D06-47DB-BFE5-DB41A418C01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0FC7BD8-A445-41BB-B34A-3BAC7E3ABEB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graphicFrame>
        <p:nvGraphicFramePr>
          <p:cNvPr id="12" name="Tabel 3">
            <a:extLst>
              <a:ext uri="{FF2B5EF4-FFF2-40B4-BE49-F238E27FC236}">
                <a16:creationId xmlns:a16="http://schemas.microsoft.com/office/drawing/2014/main" id="{FCEFF080-D435-469B-928F-82A772EFCB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303475"/>
              </p:ext>
            </p:extLst>
          </p:nvPr>
        </p:nvGraphicFramePr>
        <p:xfrm>
          <a:off x="384744" y="3240000"/>
          <a:ext cx="3478512" cy="2021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 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 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13" name="Tabel 12">
            <a:extLst>
              <a:ext uri="{FF2B5EF4-FFF2-40B4-BE49-F238E27FC236}">
                <a16:creationId xmlns:a16="http://schemas.microsoft.com/office/drawing/2014/main" id="{C53ADA87-CDBD-4C4C-B80E-ED490A907F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61773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B432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HV108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A87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2EEF5311-8450-4457-8740-F5CAF19563CE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>
                <a:solidFill>
                  <a:schemeClr val="bg1"/>
                </a:solidFill>
              </a:rPr>
              <a:t>1 Sans Atout</a:t>
            </a:r>
            <a:endParaRPr lang="nl-NL" sz="2400" dirty="0">
              <a:solidFill>
                <a:schemeClr val="bg1"/>
              </a:solidFill>
            </a:endParaRPr>
          </a:p>
        </p:txBody>
      </p:sp>
      <p:sp>
        <p:nvSpPr>
          <p:cNvPr id="1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30D6E529-03E2-4FF9-B4F2-284CABAE001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1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DC9CE756-D9A4-45A3-948E-39E0B3AD2223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 ♠</a:t>
            </a:r>
          </a:p>
        </p:txBody>
      </p:sp>
    </p:spTree>
  </p:cSld>
  <p:clrMapOvr>
    <a:masterClrMapping/>
  </p:clrMapOvr>
  <p:transition advClick="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22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44FBE17-E5D8-4A57-94D4-6C7CA7B1CE2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9EECA34B-BA75-4ECD-A40D-868C401F54E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3ED43C9C-C50A-4D6E-A15F-A45BE119DACC}"/>
              </a:ext>
            </a:extLst>
          </p:cNvPr>
          <p:cNvSpPr txBox="1"/>
          <p:nvPr/>
        </p:nvSpPr>
        <p:spPr>
          <a:xfrm>
            <a:off x="3076193" y="3227523"/>
            <a:ext cx="5671807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Het 1♠ bod van zuid belooft minimaal een 4-kaart in ♠. Wij hebben dus de troef gevonden. Maar omdat 1 ♠ 6 t/m 27 punten kan zijn, mogen wij als noord niet passen.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Wij bieden met onze 14 punten, 2♠. Wij geven daarmee 13 of 14 punten aan.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8EAFF511-55D1-6D2C-6216-DF7E4AB36734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/>
              <a:t>Wat biedt u nu als noord?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F2A990D2-BA5A-B3C3-F755-5440E6B58D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657760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B432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HV108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A87</a:t>
                      </a:r>
                      <a:endParaRPr lang="nl-NL" sz="2400" b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Na het bod van 4 Sans Atout door mijn partner ben ik aan de beurt.  Ik heb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aas en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 aas. Wat is mijn bod?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7845A662-8280-4CE3-9CF5-B862B54B24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DA90E19E-20DC-43DB-A8A3-1ADF6DC2A30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2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AB9CF63D-A841-46E9-B1E8-9C20C8A96BC5}"/>
              </a:ext>
            </a:extLst>
          </p:cNvPr>
          <p:cNvSpPr/>
          <p:nvPr/>
        </p:nvSpPr>
        <p:spPr>
          <a:xfrm>
            <a:off x="395536" y="3963540"/>
            <a:ext cx="1829881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5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14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CB05DED7-0CE8-47AC-B4B1-FDB7A6EF4615}"/>
              </a:ext>
            </a:extLst>
          </p:cNvPr>
          <p:cNvSpPr/>
          <p:nvPr/>
        </p:nvSpPr>
        <p:spPr>
          <a:xfrm>
            <a:off x="395536" y="3240000"/>
            <a:ext cx="1829881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5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15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D806859F-7E16-4646-91E5-9CEBF28145C7}"/>
              </a:ext>
            </a:extLst>
          </p:cNvPr>
          <p:cNvSpPr/>
          <p:nvPr/>
        </p:nvSpPr>
        <p:spPr>
          <a:xfrm>
            <a:off x="395536" y="4687079"/>
            <a:ext cx="1829881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5 ♠</a:t>
            </a:r>
          </a:p>
        </p:txBody>
      </p:sp>
    </p:spTree>
  </p:cSld>
  <p:clrMapOvr>
    <a:masterClrMapping/>
  </p:clrMapOvr>
  <p:transition advClick="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F1B3FFF5-DF74-422C-A918-2B11A3CF83E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4B7BDEF4-9F61-4E9B-896A-3E7AB5204FA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37108431-E88D-40B7-A94D-7B89A9FCA82B}"/>
              </a:ext>
            </a:extLst>
          </p:cNvPr>
          <p:cNvSpPr txBox="1"/>
          <p:nvPr/>
        </p:nvSpPr>
        <p:spPr>
          <a:xfrm>
            <a:off x="396001" y="3227523"/>
            <a:ext cx="8352000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Een bod van 4 Sans Atout is altijd azen vragen.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De conventie heet Blackwood. </a:t>
            </a:r>
          </a:p>
          <a:p>
            <a:r>
              <a:rPr lang="nl-NL" sz="2400" dirty="0">
                <a:solidFill>
                  <a:srgbClr val="244D10"/>
                </a:solidFill>
              </a:rPr>
              <a:t>5 ♣	0 of 4 azen</a:t>
            </a:r>
          </a:p>
          <a:p>
            <a:r>
              <a:rPr lang="nl-NL" sz="2400" dirty="0">
                <a:solidFill>
                  <a:srgbClr val="244D10"/>
                </a:solidFill>
              </a:rPr>
              <a:t>5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	1 aas</a:t>
            </a:r>
          </a:p>
          <a:p>
            <a:r>
              <a:rPr lang="nl-NL" sz="2400" dirty="0">
                <a:solidFill>
                  <a:srgbClr val="244D10"/>
                </a:solidFill>
              </a:rPr>
              <a:t>5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	2 azen</a:t>
            </a:r>
          </a:p>
          <a:p>
            <a:r>
              <a:rPr lang="nl-NL" sz="2400" dirty="0">
                <a:solidFill>
                  <a:srgbClr val="244D10"/>
                </a:solidFill>
              </a:rPr>
              <a:t>5 ♠	3 azen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8D4BBA4A-CEC1-C8A3-6647-22B14788AF0B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Na het bod van 4 Sans Atout door mijn partner ben ik aan de beurt.  Ik heb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 aas en </a:t>
            </a:r>
            <a:r>
              <a:rPr lang="nl-NL" sz="2400" dirty="0">
                <a:solidFill>
                  <a:schemeClr val="bg1"/>
                </a:solidFill>
              </a:rPr>
              <a:t>♠</a:t>
            </a:r>
            <a:r>
              <a:rPr lang="nl-NL" sz="2400" dirty="0"/>
              <a:t> aas. Wat is mijn bod?</a:t>
            </a:r>
          </a:p>
        </p:txBody>
      </p:sp>
    </p:spTree>
  </p:cSld>
  <p:clrMapOvr>
    <a:masterClrMapping/>
  </p:clrMapOvr>
  <p:transition advClick="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Ik open 1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Mijn partner biedt 1 Sans Atout.</a:t>
            </a:r>
          </a:p>
          <a:p>
            <a:pPr algn="ctr"/>
            <a:r>
              <a:rPr lang="nl-NL" sz="2400" dirty="0"/>
              <a:t>Hoeveel punten heeft mijn partner maximaal?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A8E7A24C-DC1B-46B7-ADCD-DFE068365C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B8A072A-75D1-4C4B-A769-14E1AA6003A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2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6D22D201-6835-4F58-9277-FA6AD5858321}"/>
              </a:ext>
            </a:extLst>
          </p:cNvPr>
          <p:cNvSpPr/>
          <p:nvPr/>
        </p:nvSpPr>
        <p:spPr>
          <a:xfrm>
            <a:off x="395536" y="3963540"/>
            <a:ext cx="1829881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6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E55089F3-FB90-4F27-87A0-AD1E5A652178}"/>
              </a:ext>
            </a:extLst>
          </p:cNvPr>
          <p:cNvSpPr/>
          <p:nvPr/>
        </p:nvSpPr>
        <p:spPr>
          <a:xfrm>
            <a:off x="395536" y="3240000"/>
            <a:ext cx="1829881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7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29D991FB-A771-4B1A-859A-F5558343A4FA}"/>
              </a:ext>
            </a:extLst>
          </p:cNvPr>
          <p:cNvSpPr/>
          <p:nvPr/>
        </p:nvSpPr>
        <p:spPr>
          <a:xfrm>
            <a:off x="395536" y="4687079"/>
            <a:ext cx="1829881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9</a:t>
            </a:r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Ik open met 1 </a:t>
            </a:r>
            <a:r>
              <a:rPr lang="nl-NL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♥</a:t>
            </a:r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. Mijn partner biedt 1 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♠</a:t>
            </a:r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ctr"/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Hoeveel punten heeft hij minimaal?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BFDC6211-E226-4060-A5C7-C4091F9A383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5E2E9CFA-D91B-4579-A154-CB4DD848331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2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231C35A8-409B-4029-8426-08E1A0E2FAC6}"/>
              </a:ext>
            </a:extLst>
          </p:cNvPr>
          <p:cNvSpPr/>
          <p:nvPr/>
        </p:nvSpPr>
        <p:spPr>
          <a:xfrm>
            <a:off x="408236" y="396354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6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6CE5B661-79EE-47CA-95E9-B536BBA4D1D2}"/>
              </a:ext>
            </a:extLst>
          </p:cNvPr>
          <p:cNvSpPr/>
          <p:nvPr/>
        </p:nvSpPr>
        <p:spPr>
          <a:xfrm>
            <a:off x="408236" y="324000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7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D957E4CC-52C0-424D-8018-FBC0A96FF005}"/>
              </a:ext>
            </a:extLst>
          </p:cNvPr>
          <p:cNvSpPr/>
          <p:nvPr/>
        </p:nvSpPr>
        <p:spPr>
          <a:xfrm>
            <a:off x="408236" y="4687079"/>
            <a:ext cx="171549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7</a:t>
            </a:r>
          </a:p>
        </p:txBody>
      </p:sp>
    </p:spTree>
  </p:cSld>
  <p:clrMapOvr>
    <a:masterClrMapping/>
  </p:clrMapOvr>
  <p:transition advClick="0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24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571BF70A-5FC6-459A-9079-284611A47AA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37541121-A48B-4C62-9D88-F78F66546FE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553714F0-D965-404F-9EF1-F17B1F64A48B}"/>
              </a:ext>
            </a:extLst>
          </p:cNvPr>
          <p:cNvSpPr txBox="1"/>
          <p:nvPr/>
        </p:nvSpPr>
        <p:spPr>
          <a:xfrm>
            <a:off x="396001" y="3227523"/>
            <a:ext cx="8352000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Het 1 Sans Atout bod van mijn partner geeft hij aan: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Geen 3-kaart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, geen 4-kaart ♠ en 6 t/m 9 punten.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0D7A2AF1-090C-3F5F-0782-B0AF2141DC13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Ik open 1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Mijn partner biedt 1 Sans Atout.</a:t>
            </a:r>
          </a:p>
          <a:p>
            <a:pPr algn="ctr"/>
            <a:r>
              <a:rPr lang="nl-NL" sz="2400" dirty="0"/>
              <a:t>Hoeveel punten heeft mijn partner maximaal?</a:t>
            </a:r>
          </a:p>
        </p:txBody>
      </p:sp>
    </p:spTree>
  </p:cSld>
  <p:clrMapOvr>
    <a:masterClrMapping/>
  </p:clrMapOvr>
  <p:transition advClick="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Noord opent met 1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Oost past.</a:t>
            </a:r>
          </a:p>
          <a:p>
            <a:pPr algn="ctr"/>
            <a:r>
              <a:rPr lang="nl-NL" sz="2400" dirty="0"/>
              <a:t>Wat biedt u als zuid?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4E55A23-5242-46CA-A092-4EF444A713E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19AED11-FF45-42A1-8A92-FC6367AB036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2" name="Rond diagonale hoek rechthoek 24">
            <a:hlinkClick r:id="rId8" action="ppaction://hlinksldjump"/>
            <a:extLst>
              <a:ext uri="{FF2B5EF4-FFF2-40B4-BE49-F238E27FC236}">
                <a16:creationId xmlns:a16="http://schemas.microsoft.com/office/drawing/2014/main" id="{F3BEA0C1-8527-4017-A324-34B410874A15}"/>
              </a:ext>
            </a:extLst>
          </p:cNvPr>
          <p:cNvSpPr/>
          <p:nvPr/>
        </p:nvSpPr>
        <p:spPr>
          <a:xfrm>
            <a:off x="3203848" y="3826492"/>
            <a:ext cx="554415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 ♣</a:t>
            </a:r>
          </a:p>
        </p:txBody>
      </p:sp>
      <p:sp>
        <p:nvSpPr>
          <p:cNvPr id="14" name="Rond diagonale hoek rechthoek 25">
            <a:hlinkClick r:id="rId8" action="ppaction://hlinksldjump"/>
            <a:extLst>
              <a:ext uri="{FF2B5EF4-FFF2-40B4-BE49-F238E27FC236}">
                <a16:creationId xmlns:a16="http://schemas.microsoft.com/office/drawing/2014/main" id="{E4B8198E-AAA6-43F7-9A1E-CE6367446744}"/>
              </a:ext>
            </a:extLst>
          </p:cNvPr>
          <p:cNvSpPr/>
          <p:nvPr/>
        </p:nvSpPr>
        <p:spPr>
          <a:xfrm>
            <a:off x="3203848" y="3239792"/>
            <a:ext cx="554415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 Sans Atout</a:t>
            </a:r>
          </a:p>
        </p:txBody>
      </p:sp>
      <p:sp>
        <p:nvSpPr>
          <p:cNvPr id="15" name="Rond diagonale hoek rechthoek 26">
            <a:hlinkClick r:id="rId4" action="ppaction://hlinksldjump"/>
            <a:extLst>
              <a:ext uri="{FF2B5EF4-FFF2-40B4-BE49-F238E27FC236}">
                <a16:creationId xmlns:a16="http://schemas.microsoft.com/office/drawing/2014/main" id="{531DF509-D747-4F3D-9855-ED61196C1863}"/>
              </a:ext>
            </a:extLst>
          </p:cNvPr>
          <p:cNvSpPr/>
          <p:nvPr/>
        </p:nvSpPr>
        <p:spPr>
          <a:xfrm>
            <a:off x="3203848" y="4413191"/>
            <a:ext cx="554415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1 ♠</a:t>
            </a:r>
          </a:p>
        </p:txBody>
      </p:sp>
      <p:graphicFrame>
        <p:nvGraphicFramePr>
          <p:cNvPr id="16" name="Tabel 2">
            <a:extLst>
              <a:ext uri="{FF2B5EF4-FFF2-40B4-BE49-F238E27FC236}">
                <a16:creationId xmlns:a16="http://schemas.microsoft.com/office/drawing/2014/main" id="{7183062D-6133-4CF2-8CB7-18E1D8D9EE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339679"/>
              </p:ext>
            </p:extLst>
          </p:nvPr>
        </p:nvGraphicFramePr>
        <p:xfrm>
          <a:off x="396000" y="3239792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HB962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VB</a:t>
                      </a:r>
                      <a:endParaRPr lang="nl-NL" sz="2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B7</a:t>
                      </a:r>
                      <a:endParaRPr lang="nl-NL" sz="2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A1053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25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1EE9949-13BA-4B08-8EAF-B7FD0C0BE3A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E358410-CEF4-4025-B759-8E06CB75357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4D8D1F8A-D11A-4B16-996A-098C8FE81253}"/>
              </a:ext>
            </a:extLst>
          </p:cNvPr>
          <p:cNvSpPr txBox="1"/>
          <p:nvPr/>
        </p:nvSpPr>
        <p:spPr>
          <a:xfrm>
            <a:off x="3059832" y="3240000"/>
            <a:ext cx="5688168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Eerst biedt u 1♠. U belooft daarmee 6 t/m 28 punten.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Afhankelijk van wat uw partner gaat bieden zult u in een manche terecht komen.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U partner heeft geopend en heeft dus minimaal 12 punten.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0F0B6A6C-E802-56AD-7CF8-05443E870293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Noord opent met 1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/>
              <a:t>. Oost past.</a:t>
            </a:r>
          </a:p>
          <a:p>
            <a:pPr algn="ctr"/>
            <a:r>
              <a:rPr lang="nl-NL" sz="2400" dirty="0"/>
              <a:t>Wat biedt u als zuid?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ACB6960E-AE3E-277E-01BC-7ECC229F42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536607"/>
              </p:ext>
            </p:extLst>
          </p:nvPr>
        </p:nvGraphicFramePr>
        <p:xfrm>
          <a:off x="396000" y="3239792"/>
          <a:ext cx="2566578" cy="179555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1529">
                  <a:extLst>
                    <a:ext uri="{9D8B030D-6E8A-4147-A177-3AD203B41FA5}">
                      <a16:colId xmlns:a16="http://schemas.microsoft.com/office/drawing/2014/main" val="4208127773"/>
                    </a:ext>
                  </a:extLst>
                </a:gridCol>
                <a:gridCol w="2195049">
                  <a:extLst>
                    <a:ext uri="{9D8B030D-6E8A-4147-A177-3AD203B41FA5}">
                      <a16:colId xmlns:a16="http://schemas.microsoft.com/office/drawing/2014/main" val="3814898469"/>
                    </a:ext>
                  </a:extLst>
                </a:gridCol>
              </a:tblGrid>
              <a:tr h="41537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♠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HB962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0467215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VB</a:t>
                      </a:r>
                      <a:endParaRPr lang="nl-NL" sz="2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997622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solidFill>
                            <a:srgbClr val="CC33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B7</a:t>
                      </a:r>
                      <a:endParaRPr lang="nl-NL" sz="24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5866764"/>
                  </a:ext>
                </a:extLst>
              </a:tr>
              <a:tr h="421142">
                <a:tc>
                  <a:txBody>
                    <a:bodyPr/>
                    <a:lstStyle/>
                    <a:p>
                      <a:pPr algn="ctr"/>
                      <a:r>
                        <a:rPr lang="nl-NL" sz="2400" b="0" dirty="0"/>
                        <a:t>♣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r>
                        <a:rPr lang="nl-NL" sz="24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A1053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533216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nd diagonale hoek rechthoek 2">
            <a:hlinkClick r:id="rId2" action="ppaction://hlinksldjump"/>
          </p:cNvPr>
          <p:cNvSpPr/>
          <p:nvPr/>
        </p:nvSpPr>
        <p:spPr>
          <a:xfrm>
            <a:off x="396000" y="5949280"/>
            <a:ext cx="1727728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5" name="Rond diagonale hoek rechthoek 4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6" name="Rond diagonale hoek rechthoek 5"/>
          <p:cNvSpPr/>
          <p:nvPr/>
        </p:nvSpPr>
        <p:spPr>
          <a:xfrm>
            <a:off x="1115616" y="2420888"/>
            <a:ext cx="6912768" cy="23042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Wanneer u geen rode vraagnummers heeft gehad,</a:t>
            </a:r>
            <a:br>
              <a:rPr lang="nl-NL" dirty="0"/>
            </a:br>
            <a:r>
              <a:rPr lang="nl-NL" dirty="0"/>
              <a:t>PROFICIAT!</a:t>
            </a:r>
            <a:br>
              <a:rPr lang="nl-NL" dirty="0"/>
            </a:br>
            <a:r>
              <a:rPr lang="nl-NL" dirty="0"/>
              <a:t>U heeft dan alle 25 vragen goed beantwoord.</a:t>
            </a:r>
          </a:p>
        </p:txBody>
      </p:sp>
      <p:sp>
        <p:nvSpPr>
          <p:cNvPr id="9" name="Rond diagonale hoek rechthoek 8"/>
          <p:cNvSpPr/>
          <p:nvPr/>
        </p:nvSpPr>
        <p:spPr>
          <a:xfrm>
            <a:off x="1115616" y="5114652"/>
            <a:ext cx="691276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Druk op ESC om de deze test af te sluiten.</a:t>
            </a:r>
          </a:p>
        </p:txBody>
      </p:sp>
      <p:pic>
        <p:nvPicPr>
          <p:cNvPr id="13" name="Afbeelding 12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4DB51A72-9430-43BC-A94B-66A172431F5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AF73579F-5751-493E-B10F-E5587C170F8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AAEB303-B318-4DED-B80B-74CBEB9A72AD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2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613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Ik open met 1 </a:t>
            </a:r>
            <a:r>
              <a:rPr lang="nl-NL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♥</a:t>
            </a:r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. Mijn partner biedt 1 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♠</a:t>
            </a:r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ctr"/>
            <a:r>
              <a:rPr lang="nl-NL" sz="2400" dirty="0">
                <a:latin typeface="Calibri" panose="020F0502020204030204" pitchFamily="34" charset="0"/>
                <a:cs typeface="Calibri" panose="020F0502020204030204" pitchFamily="34" charset="0"/>
              </a:rPr>
              <a:t>Hoeveel punten heeft hij minimaal?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0D314902-B790-44DB-AADE-6BD794A01BD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F914BCEB-0A63-40CF-AE79-B28438F5C09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FF49379B-2CD7-46F4-8700-48F8F5820260}"/>
              </a:ext>
            </a:extLst>
          </p:cNvPr>
          <p:cNvSpPr txBox="1"/>
          <p:nvPr/>
        </p:nvSpPr>
        <p:spPr>
          <a:xfrm>
            <a:off x="396000" y="3240000"/>
            <a:ext cx="8352464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Om bij te kunnen bieden hebben wij minimaal 6 punten nodig.</a:t>
            </a:r>
          </a:p>
          <a:p>
            <a:r>
              <a:rPr lang="nl-NL" sz="2400" dirty="0">
                <a:solidFill>
                  <a:srgbClr val="244D10"/>
                </a:solidFill>
              </a:rPr>
              <a:t>Ook wanneer wij op 1 niveau bij bieden.</a:t>
            </a:r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2 Sans Atout. </a:t>
            </a:r>
          </a:p>
          <a:p>
            <a:pPr algn="ctr"/>
            <a:r>
              <a:rPr lang="nl-NL" sz="2400" dirty="0"/>
              <a:t>Hoeveel punten heeft hij minimaal?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BF4A1695-044C-4EC6-96BE-8F364EFC6D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733306EE-138A-4434-ABA5-DD43C2162B8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2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85051DA3-6D66-455C-A871-2DECB5245F86}"/>
              </a:ext>
            </a:extLst>
          </p:cNvPr>
          <p:cNvSpPr/>
          <p:nvPr/>
        </p:nvSpPr>
        <p:spPr>
          <a:xfrm>
            <a:off x="408236" y="396354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13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1A23A06B-9FDC-48F2-AF62-FCD75106E2B1}"/>
              </a:ext>
            </a:extLst>
          </p:cNvPr>
          <p:cNvSpPr/>
          <p:nvPr/>
        </p:nvSpPr>
        <p:spPr>
          <a:xfrm>
            <a:off x="408236" y="324000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14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43C3A76D-A375-4B02-948D-0F289D04D840}"/>
              </a:ext>
            </a:extLst>
          </p:cNvPr>
          <p:cNvSpPr/>
          <p:nvPr/>
        </p:nvSpPr>
        <p:spPr>
          <a:xfrm>
            <a:off x="408236" y="4687079"/>
            <a:ext cx="171549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22</a:t>
            </a:r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Mijn partner opent met 2 Sans Atout. </a:t>
            </a:r>
          </a:p>
          <a:p>
            <a:pPr algn="ctr"/>
            <a:r>
              <a:rPr lang="nl-NL" sz="2400" dirty="0"/>
              <a:t>Hoeveel punten heeft hij minimaal?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09E2193E-992A-42D3-9F07-06AAE849AA9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3EF1F22-6774-4734-BE33-5992A15D75B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926C3B36-2134-43E6-955E-B5A3CDDFFA6A}"/>
              </a:ext>
            </a:extLst>
          </p:cNvPr>
          <p:cNvSpPr txBox="1"/>
          <p:nvPr/>
        </p:nvSpPr>
        <p:spPr>
          <a:xfrm>
            <a:off x="396000" y="3240000"/>
            <a:ext cx="8352464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De vraag is minimaal.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Om met 2 Sans Atout te openen heb je minimaal 20 punten nodig. Open je met 2 Sans Atout dan heb 20, 21 of 22 punten.</a:t>
            </a:r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/>
              <a:t>Ik open 1 Sans Atout. Mijn partner biedt 2 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♣</a:t>
            </a:r>
            <a:r>
              <a:rPr lang="nl-NL" sz="2400" dirty="0"/>
              <a:t>. </a:t>
            </a:r>
          </a:p>
          <a:p>
            <a:pPr algn="ctr"/>
            <a:r>
              <a:rPr lang="nl-NL" sz="2400" dirty="0"/>
              <a:t>Hoeveel punten heeft hij minimaal?</a:t>
            </a: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8C0A76BD-55BF-4494-B825-95185213DDF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2EB5C8E7-477D-4FBB-AB4C-7D401A1209A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© Bridge Office - </a:t>
            </a:r>
            <a:r>
              <a:rPr lang="fr-FR" sz="1050" dirty="0" err="1"/>
              <a:t>Serie</a:t>
            </a:r>
            <a:r>
              <a:rPr lang="fr-FR" sz="1050" dirty="0"/>
              <a:t> 4 - Les 2</a:t>
            </a:r>
            <a:endParaRPr lang="nl-NL" sz="1050" dirty="0"/>
          </a:p>
        </p:txBody>
      </p:sp>
      <p:sp>
        <p:nvSpPr>
          <p:cNvPr id="12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FA6CDECD-6443-4CF8-BC17-E87B1676BFF6}"/>
              </a:ext>
            </a:extLst>
          </p:cNvPr>
          <p:cNvSpPr/>
          <p:nvPr/>
        </p:nvSpPr>
        <p:spPr>
          <a:xfrm>
            <a:off x="408236" y="396354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4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8DF884FF-F226-432B-89C6-1FDAB2B3ED86}"/>
              </a:ext>
            </a:extLst>
          </p:cNvPr>
          <p:cNvSpPr/>
          <p:nvPr/>
        </p:nvSpPr>
        <p:spPr>
          <a:xfrm>
            <a:off x="408236" y="3240000"/>
            <a:ext cx="1715492" cy="504056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5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8A057B2F-5C79-40C8-A859-62937E61458A}"/>
              </a:ext>
            </a:extLst>
          </p:cNvPr>
          <p:cNvSpPr/>
          <p:nvPr/>
        </p:nvSpPr>
        <p:spPr>
          <a:xfrm>
            <a:off x="408236" y="4687079"/>
            <a:ext cx="1715492" cy="505399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9</a:t>
            </a:r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orsprong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00000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4156</Words>
  <Application>Microsoft Office PowerPoint</Application>
  <PresentationFormat>Diavoorstelling (4:3)</PresentationFormat>
  <Paragraphs>951</Paragraphs>
  <Slides>53</Slides>
  <Notes>52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53</vt:i4>
      </vt:variant>
    </vt:vector>
  </HeadingPairs>
  <TitlesOfParts>
    <vt:vector size="58" baseType="lpstr">
      <vt:lpstr>Arial</vt:lpstr>
      <vt:lpstr>Calibri</vt:lpstr>
      <vt:lpstr>Copperplate Gothic Bold</vt:lpstr>
      <vt:lpstr>Copperplate Gothic Light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©Bridge Office</dc:title>
  <dc:creator>Thijs Op het Roodt</dc:creator>
  <cp:lastModifiedBy>Thijs Op het Roodt</cp:lastModifiedBy>
  <cp:revision>665</cp:revision>
  <dcterms:created xsi:type="dcterms:W3CDTF">2012-09-16T12:51:46Z</dcterms:created>
  <dcterms:modified xsi:type="dcterms:W3CDTF">2023-02-25T09:01:49Z</dcterms:modified>
</cp:coreProperties>
</file>