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5"/>
  </p:notesMasterIdLst>
  <p:handoutMasterIdLst>
    <p:handoutMasterId r:id="rId56"/>
  </p:handout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260" r:id="rId5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4D10"/>
    <a:srgbClr val="CCCC00"/>
    <a:srgbClr val="009900"/>
    <a:srgbClr val="99CC00"/>
    <a:srgbClr val="006600"/>
    <a:srgbClr val="3333CC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Stijl, gemiddeld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7" autoAdjust="0"/>
  </p:normalViewPr>
  <p:slideViewPr>
    <p:cSldViewPr>
      <p:cViewPr varScale="1">
        <p:scale>
          <a:sx n="81" d="100"/>
          <a:sy n="81" d="100"/>
        </p:scale>
        <p:origin x="1522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3264" y="6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E0D136-B847-4282-9EEF-B9B333AE4718}" type="datetimeFigureOut">
              <a:rPr lang="nl-NL" smtClean="0"/>
              <a:pPr/>
              <a:t>ma 20-2-2023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8871C4-2D55-4D20-B47E-11F12B5031A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82EDB-00D5-4E95-A6F8-2A5CDD7D3F81}" type="datetimeFigureOut">
              <a:rPr lang="nl-NL" smtClean="0"/>
              <a:pPr/>
              <a:t>ma 20-2-2023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395C2A-607C-4AB1-A98E-AF785500752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Start test 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4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10</a:t>
            </a:fld>
            <a:endParaRPr lang="nl-N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5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11</a:t>
            </a:fld>
            <a:endParaRPr lang="nl-N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5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12</a:t>
            </a:fld>
            <a:endParaRPr lang="nl-N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6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13</a:t>
            </a:fld>
            <a:endParaRPr lang="nl-N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6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14</a:t>
            </a:fld>
            <a:endParaRPr lang="nl-NL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15</a:t>
            </a:fld>
            <a:endParaRPr lang="nl-NL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16</a:t>
            </a:fld>
            <a:endParaRPr lang="nl-NL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17</a:t>
            </a:fld>
            <a:endParaRPr lang="nl-NL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</a:t>
            </a:r>
            <a:r>
              <a:rPr lang="nl-NL" baseline="0" dirty="0"/>
              <a:t> 8 fout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18</a:t>
            </a:fld>
            <a:endParaRPr lang="nl-NL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9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19</a:t>
            </a:fld>
            <a:endParaRPr 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Vragenmenu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</a:t>
            </a:r>
            <a:r>
              <a:rPr lang="nl-NL" baseline="0" dirty="0"/>
              <a:t> 9 fout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20</a:t>
            </a:fld>
            <a:endParaRPr lang="nl-NL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10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21</a:t>
            </a:fld>
            <a:endParaRPr lang="nl-NL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10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22</a:t>
            </a:fld>
            <a:endParaRPr lang="nl-NL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23</a:t>
            </a:fld>
            <a:endParaRPr lang="nl-NL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11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24</a:t>
            </a:fld>
            <a:endParaRPr lang="nl-NL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12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25</a:t>
            </a:fld>
            <a:endParaRPr lang="nl-NL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12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26</a:t>
            </a:fld>
            <a:endParaRPr lang="nl-NL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13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27</a:t>
            </a:fld>
            <a:endParaRPr lang="nl-NL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10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28</a:t>
            </a:fld>
            <a:endParaRPr lang="nl-NL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14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29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</a:t>
            </a:fld>
            <a:endParaRPr lang="nl-NL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14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30</a:t>
            </a:fld>
            <a:endParaRPr lang="nl-NL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15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31</a:t>
            </a:fld>
            <a:endParaRPr lang="nl-NL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15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32</a:t>
            </a:fld>
            <a:endParaRPr lang="nl-NL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16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33</a:t>
            </a:fld>
            <a:endParaRPr lang="nl-NL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16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34</a:t>
            </a:fld>
            <a:endParaRPr lang="nl-NL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35</a:t>
            </a:fld>
            <a:endParaRPr lang="nl-NL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36</a:t>
            </a:fld>
            <a:endParaRPr lang="nl-NL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18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37</a:t>
            </a:fld>
            <a:endParaRPr lang="nl-NL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18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38</a:t>
            </a:fld>
            <a:endParaRPr lang="nl-NL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19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39</a:t>
            </a:fld>
            <a:endParaRPr 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</a:t>
            </a:fld>
            <a:endParaRPr lang="nl-NL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19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40</a:t>
            </a:fld>
            <a:endParaRPr lang="nl-NL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19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41</a:t>
            </a:fld>
            <a:endParaRPr lang="nl-NL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20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42</a:t>
            </a:fld>
            <a:endParaRPr lang="nl-NL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43</a:t>
            </a:fld>
            <a:endParaRPr lang="nl-NL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21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44</a:t>
            </a:fld>
            <a:endParaRPr lang="nl-NL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22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45</a:t>
            </a:fld>
            <a:endParaRPr lang="nl-NL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22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46</a:t>
            </a:fld>
            <a:endParaRPr lang="nl-NL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23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47</a:t>
            </a:fld>
            <a:endParaRPr lang="nl-NL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23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48</a:t>
            </a:fld>
            <a:endParaRPr lang="nl-NL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24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49</a:t>
            </a:fld>
            <a:endParaRPr lang="nl-N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</a:t>
            </a:fld>
            <a:endParaRPr lang="nl-NL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24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50</a:t>
            </a:fld>
            <a:endParaRPr lang="nl-NL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25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51</a:t>
            </a:fld>
            <a:endParaRPr lang="nl-NL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25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52</a:t>
            </a:fld>
            <a:endParaRPr lang="nl-N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</a:t>
            </a:fld>
            <a:endParaRPr lang="nl-N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3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</a:t>
            </a:fld>
            <a:endParaRPr lang="nl-N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3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8</a:t>
            </a:fld>
            <a:endParaRPr lang="nl-N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4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9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ma 20-2-2023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ma 20-2-2023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ma 20-2-2023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ma 20-2-2023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ma 20-2-2023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ma 20-2-2023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ma 20-2-2023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ma 20-2-2023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ma 20-2-2023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ma 20-2-2023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ma 20-2-2023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FB3D3B-DE78-4A50-AECA-E8B64443CBB7}" type="datetimeFigureOut">
              <a:rPr lang="nl-NL" smtClean="0"/>
              <a:pPr/>
              <a:t>ma 20-2-2023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image" Target="../media/image3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hyperlink" Target="http://www.bridgeoffice.nl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3" Type="http://schemas.openxmlformats.org/officeDocument/2006/relationships/slide" Target="slide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3" Type="http://schemas.openxmlformats.org/officeDocument/2006/relationships/slide" Target="slide1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5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3" Type="http://schemas.openxmlformats.org/officeDocument/2006/relationships/slide" Target="slide1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" Target="slide18.xml"/><Relationship Id="rId3" Type="http://schemas.openxmlformats.org/officeDocument/2006/relationships/slide" Target="slide1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9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slide" Target="slide20.xml"/><Relationship Id="rId3" Type="http://schemas.openxmlformats.org/officeDocument/2006/relationships/slide" Target="slide1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13" Type="http://schemas.openxmlformats.org/officeDocument/2006/relationships/slide" Target="slide25.xml"/><Relationship Id="rId18" Type="http://schemas.openxmlformats.org/officeDocument/2006/relationships/slide" Target="slide35.xml"/><Relationship Id="rId26" Type="http://schemas.openxmlformats.org/officeDocument/2006/relationships/slide" Target="slide51.xml"/><Relationship Id="rId3" Type="http://schemas.openxmlformats.org/officeDocument/2006/relationships/slide" Target="slide5.xml"/><Relationship Id="rId21" Type="http://schemas.openxmlformats.org/officeDocument/2006/relationships/slide" Target="slide41.xml"/><Relationship Id="rId7" Type="http://schemas.openxmlformats.org/officeDocument/2006/relationships/slide" Target="slide13.xml"/><Relationship Id="rId12" Type="http://schemas.openxmlformats.org/officeDocument/2006/relationships/slide" Target="slide23.xml"/><Relationship Id="rId17" Type="http://schemas.openxmlformats.org/officeDocument/2006/relationships/slide" Target="slide33.xml"/><Relationship Id="rId25" Type="http://schemas.openxmlformats.org/officeDocument/2006/relationships/slide" Target="slide49.xml"/><Relationship Id="rId2" Type="http://schemas.openxmlformats.org/officeDocument/2006/relationships/notesSlide" Target="../notesSlides/notesSlide2.xml"/><Relationship Id="rId16" Type="http://schemas.openxmlformats.org/officeDocument/2006/relationships/slide" Target="slide31.xml"/><Relationship Id="rId20" Type="http://schemas.openxmlformats.org/officeDocument/2006/relationships/slide" Target="slide39.xml"/><Relationship Id="rId29" Type="http://schemas.openxmlformats.org/officeDocument/2006/relationships/hyperlink" Target="http://www.bridgeoffice.nl/" TargetMode="External"/><Relationship Id="rId1" Type="http://schemas.openxmlformats.org/officeDocument/2006/relationships/slideLayout" Target="../slideLayouts/slideLayout7.xml"/><Relationship Id="rId6" Type="http://schemas.openxmlformats.org/officeDocument/2006/relationships/slide" Target="slide11.xml"/><Relationship Id="rId11" Type="http://schemas.openxmlformats.org/officeDocument/2006/relationships/slide" Target="slide21.xml"/><Relationship Id="rId24" Type="http://schemas.openxmlformats.org/officeDocument/2006/relationships/slide" Target="slide47.xml"/><Relationship Id="rId5" Type="http://schemas.openxmlformats.org/officeDocument/2006/relationships/slide" Target="slide9.xml"/><Relationship Id="rId15" Type="http://schemas.openxmlformats.org/officeDocument/2006/relationships/slide" Target="slide29.xml"/><Relationship Id="rId23" Type="http://schemas.openxmlformats.org/officeDocument/2006/relationships/slide" Target="slide45.xml"/><Relationship Id="rId28" Type="http://schemas.openxmlformats.org/officeDocument/2006/relationships/slide" Target="slide1.xml"/><Relationship Id="rId10" Type="http://schemas.openxmlformats.org/officeDocument/2006/relationships/slide" Target="slide19.xml"/><Relationship Id="rId19" Type="http://schemas.openxmlformats.org/officeDocument/2006/relationships/slide" Target="slide37.xml"/><Relationship Id="rId4" Type="http://schemas.openxmlformats.org/officeDocument/2006/relationships/slide" Target="slide7.xml"/><Relationship Id="rId9" Type="http://schemas.openxmlformats.org/officeDocument/2006/relationships/slide" Target="slide17.xml"/><Relationship Id="rId14" Type="http://schemas.openxmlformats.org/officeDocument/2006/relationships/slide" Target="slide27.xml"/><Relationship Id="rId22" Type="http://schemas.openxmlformats.org/officeDocument/2006/relationships/slide" Target="slide43.xml"/><Relationship Id="rId27" Type="http://schemas.openxmlformats.org/officeDocument/2006/relationships/slide" Target="slide3.xml"/><Relationship Id="rId30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1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slide" Target="slide22.xml"/><Relationship Id="rId3" Type="http://schemas.openxmlformats.org/officeDocument/2006/relationships/slide" Target="slide1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3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slide" Target="slide24.xml"/><Relationship Id="rId3" Type="http://schemas.openxmlformats.org/officeDocument/2006/relationships/slide" Target="slide2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5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" Target="slide2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7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slide" Target="slide28.xml"/><Relationship Id="rId3" Type="http://schemas.openxmlformats.org/officeDocument/2006/relationships/slide" Target="slide2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9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9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slide" Target="slide30.xml"/><Relationship Id="rId3" Type="http://schemas.openxmlformats.org/officeDocument/2006/relationships/slide" Target="slide2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4" Type="http://schemas.openxmlformats.org/officeDocument/2006/relationships/slide" Target="slide5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1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slide" Target="slide32.xml"/><Relationship Id="rId3" Type="http://schemas.openxmlformats.org/officeDocument/2006/relationships/slide" Target="slide2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3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slide" Target="slide34.xml"/><Relationship Id="rId3" Type="http://schemas.openxmlformats.org/officeDocument/2006/relationships/slide" Target="slide3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5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5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slide" Target="slide36.xml"/><Relationship Id="rId3" Type="http://schemas.openxmlformats.org/officeDocument/2006/relationships/slide" Target="slide3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7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slide" Target="slide38.xml"/><Relationship Id="rId3" Type="http://schemas.openxmlformats.org/officeDocument/2006/relationships/slide" Target="slide3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9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3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9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slide" Target="slide40.xml"/><Relationship Id="rId3" Type="http://schemas.openxmlformats.org/officeDocument/2006/relationships/slide" Target="slide3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5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1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slide" Target="slide42.xml"/><Relationship Id="rId3" Type="http://schemas.openxmlformats.org/officeDocument/2006/relationships/slide" Target="slide3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3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4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3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slide" Target="slide44.xml"/><Relationship Id="rId3" Type="http://schemas.openxmlformats.org/officeDocument/2006/relationships/slide" Target="slide4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5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5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slide" Target="slide46.xml"/><Relationship Id="rId3" Type="http://schemas.openxmlformats.org/officeDocument/2006/relationships/slide" Target="slide4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4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7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slide" Target="slide48.xml"/><Relationship Id="rId3" Type="http://schemas.openxmlformats.org/officeDocument/2006/relationships/slide" Target="slide4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9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9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slide" Target="slide50.xml"/><Relationship Id="rId3" Type="http://schemas.openxmlformats.org/officeDocument/2006/relationships/slide" Target="slide4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5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slide" Target="slide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4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51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slide" Target="slide52.xml"/><Relationship Id="rId3" Type="http://schemas.openxmlformats.org/officeDocument/2006/relationships/slide" Target="slide4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53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53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5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jpeg"/><Relationship Id="rId4" Type="http://schemas.openxmlformats.org/officeDocument/2006/relationships/hyperlink" Target="http://www.bridgeoffice.nl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slide" Target="slide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slide" Target="slide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Start</a:t>
            </a:r>
          </a:p>
        </p:txBody>
      </p:sp>
      <p:sp>
        <p:nvSpPr>
          <p:cNvPr id="17" name="Rond diagonale hoek rechthoek 16"/>
          <p:cNvSpPr/>
          <p:nvPr/>
        </p:nvSpPr>
        <p:spPr>
          <a:xfrm>
            <a:off x="323528" y="5950800"/>
            <a:ext cx="3744416" cy="504000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Druk op ESC om de test af te sluiten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pic>
        <p:nvPicPr>
          <p:cNvPr id="14" name="Afbeelding 13" descr="mainheader.jpg">
            <a:hlinkClick r:id="rId4" tooltip="Klik hier om de website van Bridge Office te bezoeken!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6A4E3348-77DA-4A00-A48E-93B504657C3A}"/>
              </a:ext>
            </a:extLst>
          </p:cNvPr>
          <p:cNvSpPr txBox="1"/>
          <p:nvPr/>
        </p:nvSpPr>
        <p:spPr>
          <a:xfrm>
            <a:off x="2915816" y="3114782"/>
            <a:ext cx="39604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1: Biedsysteem 5542</a:t>
            </a:r>
            <a:b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</a:b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2: Openingen van 12+</a:t>
            </a:r>
            <a:b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</a:b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3: Stayman vanaf 8 punten</a:t>
            </a:r>
          </a:p>
          <a:p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4. Zwakke 2 openingen</a:t>
            </a:r>
          </a:p>
        </p:txBody>
      </p:sp>
      <p:pic>
        <p:nvPicPr>
          <p:cNvPr id="18" name="Graphic 17" descr="Labyrint">
            <a:extLst>
              <a:ext uri="{FF2B5EF4-FFF2-40B4-BE49-F238E27FC236}">
                <a16:creationId xmlns:a16="http://schemas.microsoft.com/office/drawing/2014/main" id="{8F076FB7-D747-4EC8-99A0-4EC3EC5A73A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11560" y="2620551"/>
            <a:ext cx="1778992" cy="1778992"/>
          </a:xfrm>
          <a:prstGeom prst="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</p:pic>
      <p:pic>
        <p:nvPicPr>
          <p:cNvPr id="19" name="Graphic 18" descr="Labyrint">
            <a:extLst>
              <a:ext uri="{FF2B5EF4-FFF2-40B4-BE49-F238E27FC236}">
                <a16:creationId xmlns:a16="http://schemas.microsoft.com/office/drawing/2014/main" id="{3684265C-47C8-4376-8D1F-C431844AD42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732240" y="2624889"/>
            <a:ext cx="1778992" cy="1778992"/>
          </a:xfrm>
          <a:prstGeom prst="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2EB72F75-1F68-4B0B-9496-2396C15FC278}"/>
              </a:ext>
            </a:extLst>
          </p:cNvPr>
          <p:cNvSpPr txBox="1"/>
          <p:nvPr/>
        </p:nvSpPr>
        <p:spPr>
          <a:xfrm>
            <a:off x="396000" y="1120089"/>
            <a:ext cx="85642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pperplate Gothic Bold" panose="020E0705020206020404" pitchFamily="34" charset="0"/>
              </a:rPr>
              <a:t>Serie 4 - Les 6</a:t>
            </a:r>
            <a:endParaRPr lang="nl-NL" sz="60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21" name="Rechthoek 20">
            <a:extLst>
              <a:ext uri="{FF2B5EF4-FFF2-40B4-BE49-F238E27FC236}">
                <a16:creationId xmlns:a16="http://schemas.microsoft.com/office/drawing/2014/main" id="{86EA2184-BA91-434A-850C-D4B9C723211D}"/>
              </a:ext>
            </a:extLst>
          </p:cNvPr>
          <p:cNvSpPr/>
          <p:nvPr/>
        </p:nvSpPr>
        <p:spPr>
          <a:xfrm>
            <a:off x="3383868" y="4605361"/>
            <a:ext cx="2376264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/>
              <a:t>© Bridge Office 2023</a:t>
            </a:r>
            <a:br>
              <a:rPr lang="fr-FR" sz="800" dirty="0"/>
            </a:br>
            <a:r>
              <a:rPr lang="fr-FR" sz="800" dirty="0"/>
              <a:t>Auteur: Thijs Op het Roodt</a:t>
            </a:r>
            <a:endParaRPr lang="nl-NL" sz="800" dirty="0"/>
          </a:p>
        </p:txBody>
      </p:sp>
    </p:spTree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740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5" name="Rond diagonale hoek rechthoek 14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4</a:t>
            </a:r>
          </a:p>
        </p:txBody>
      </p:sp>
      <p:sp>
        <p:nvSpPr>
          <p:cNvPr id="20" name="Rond diagonale hoek rechthoek 19"/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/>
              <a:t>Mijn partner opent met 1</a:t>
            </a:r>
            <a:r>
              <a:rPr lang="nl-NL" sz="2400">
                <a:solidFill>
                  <a:schemeClr val="bg1">
                    <a:lumMod val="95000"/>
                    <a:lumOff val="5000"/>
                  </a:schemeClr>
                </a:solidFill>
              </a:rPr>
              <a:t>♠</a:t>
            </a:r>
            <a:r>
              <a:rPr lang="nl-NL" sz="2400"/>
              <a:t>. Met deze hand bied ik?</a:t>
            </a:r>
            <a:endParaRPr lang="nl-NL" sz="2400" dirty="0"/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5FFF97E6-D379-467D-AA1D-2F0326FAC67D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AA6778B0-0F1A-4CF7-A350-137FC289A40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DB21A9A6-2212-52B9-4F4A-49342068C1C1}"/>
              </a:ext>
            </a:extLst>
          </p:cNvPr>
          <p:cNvSpPr txBox="1"/>
          <p:nvPr/>
        </p:nvSpPr>
        <p:spPr>
          <a:xfrm>
            <a:off x="3076193" y="3227523"/>
            <a:ext cx="5671807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Met een 2-kaart ♠ kan ik de ♠ niet steunen. En met een 5-kaart en een 4-kaart, bied ik eerst de langste.</a:t>
            </a:r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89CA0DAE-80E5-3544-172A-F563EDD3FE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7558052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A10976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V1072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/>
              <a:t>. Ik bied met deze hand?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5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ACE61A2D-9127-4B72-8F27-FB0B301A522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B09A4D7F-4948-4C13-8AFC-0A61A6265DB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7AEB352E-0339-2BE9-BF77-EEC7F42FBA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0897101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</a:t>
                      </a:r>
                      <a:r>
                        <a:rPr lang="nl-NL" sz="2400" dirty="0">
                          <a:solidFill>
                            <a:srgbClr val="C00000"/>
                          </a:solidFill>
                        </a:rPr>
                        <a:t>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6BB95041-5BAB-496E-76CE-68CDC70567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3571855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AB876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VB85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974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39B4824C-CE86-F3DF-9BD3-9F5436321A4C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1♠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8ADF1ED3-8452-FB05-6A93-9774BDDF297F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C00000"/>
                </a:solidFill>
              </a:rPr>
              <a:t>♥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9EED61EA-A4F3-6853-CCEC-E48D1CFA052C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C00000"/>
                </a:solidFill>
              </a:rPr>
              <a:t>♦</a:t>
            </a:r>
          </a:p>
        </p:txBody>
      </p:sp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740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5</a:t>
            </a:r>
          </a:p>
        </p:txBody>
      </p:sp>
      <p:sp>
        <p:nvSpPr>
          <p:cNvPr id="18" name="Rond diagonale hoek rechthoek 1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/>
              <a:t>. Ik bied met deze hand?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FFF57C4E-D9EE-44D2-99E3-61BC30FCC6CC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52D0F433-8A62-4C0B-A63C-1CCA59614C9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FCDBCF05-5BE1-8693-02BA-9CA8A0922054}"/>
              </a:ext>
            </a:extLst>
          </p:cNvPr>
          <p:cNvSpPr txBox="1"/>
          <p:nvPr/>
        </p:nvSpPr>
        <p:spPr>
          <a:xfrm>
            <a:off x="3076193" y="3227523"/>
            <a:ext cx="5671807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De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kan ik niet steunen, want daar heb ik een 3-kaart in. Volgens afspraak, is het de langste kleur eerst.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DBCAFC96-9584-1D3C-0C55-342C9C772C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36954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AB876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VB85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974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/>
              <a:t>. U biedt met deze hand?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6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DD89E040-24F1-4464-B1FB-21595EF939F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2667B5F3-933E-46A0-B4C2-EC5B05CF61A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1E670DD8-854F-52EE-E27A-DC81E5CB6A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4876087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</a:t>
                      </a:r>
                      <a:r>
                        <a:rPr lang="nl-NL" sz="2400" dirty="0">
                          <a:solidFill>
                            <a:srgbClr val="C00000"/>
                          </a:solidFill>
                        </a:rPr>
                        <a:t>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5EE454D2-A8B7-89D2-8F43-C3E24AA459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8336512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V9642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VB76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1772E492-BB5C-C100-25A3-F1EC6328BBFC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4BE4D5B6-7719-B4A9-1EE8-7FF5C254F547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6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90432B47-C483-A6D2-4BB2-EAFA87891817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 ♠</a:t>
            </a:r>
          </a:p>
        </p:txBody>
      </p:sp>
    </p:spTree>
  </p:cSld>
  <p:clrMapOvr>
    <a:masterClrMapping/>
  </p:clrMapOvr>
  <p:transition advClick="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740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6</a:t>
            </a:r>
          </a:p>
        </p:txBody>
      </p:sp>
      <p:sp>
        <p:nvSpPr>
          <p:cNvPr id="19" name="Rond diagonale hoek rechthoek 18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/>
              <a:t>Mijn partner opent met 1</a:t>
            </a:r>
            <a:r>
              <a:rPr lang="nl-NL" sz="2400">
                <a:solidFill>
                  <a:srgbClr val="FF0000"/>
                </a:solidFill>
              </a:rPr>
              <a:t>♦</a:t>
            </a:r>
            <a:r>
              <a:rPr lang="nl-NL" sz="2400"/>
              <a:t>. U biedt met deze hand?</a:t>
            </a:r>
            <a:endParaRPr lang="nl-NL" sz="2400" dirty="0"/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6524D187-1E53-4D38-B3B6-62E9CC8A796E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44C9FC2C-094E-4198-85BA-B9B871B1D4A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B0C61CC3-AAC0-9137-26D1-1710F0BE2193}"/>
              </a:ext>
            </a:extLst>
          </p:cNvPr>
          <p:cNvSpPr txBox="1"/>
          <p:nvPr/>
        </p:nvSpPr>
        <p:spPr>
          <a:xfrm>
            <a:off x="3076193" y="3227523"/>
            <a:ext cx="5671807" cy="193899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Tja. Je kunt meteen de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steunen, want die hebben wij samen minimaal 8. Toch is het niet juist om dat te doen. Stel mijn partner heeft ook nog een 4-kaart ♠. 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♠ Levert meer MP op dan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FBB118F0-A067-5F88-4C3F-A2B9BE019D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2925146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V9642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VB76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</a:t>
            </a:r>
            <a:r>
              <a:rPr lang="nl-NL" sz="2400" dirty="0">
                <a:solidFill>
                  <a:schemeClr val="bg1"/>
                </a:solidFill>
              </a:rPr>
              <a:t>♠</a:t>
            </a:r>
            <a:r>
              <a:rPr lang="nl-NL" sz="2400" dirty="0"/>
              <a:t>. Wat gaat u bieden?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7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28FF6E16-EBB8-4BA5-9A44-431E7C4B9B2B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C4BE79D6-CD26-4306-BF74-0F1914D445C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AFC27066-9F3F-B40C-3C05-8144CC64C9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4331064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4BC24EED-CEE8-E528-E8E5-562FAC7053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6850708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AH852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1082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HV63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A00075E8-CB9D-C6BC-BD4C-669650093B0B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F6655B0F-7497-8AB9-8F77-FA91F08BDC5C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2♣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90412751-A5AF-92F7-9C6A-AE7602D7D1AD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 SA</a:t>
            </a:r>
          </a:p>
        </p:txBody>
      </p:sp>
    </p:spTree>
  </p:cSld>
  <p:clrMapOvr>
    <a:masterClrMapping/>
  </p:clrMapOvr>
  <p:transition advClick="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7</a:t>
            </a:r>
          </a:p>
        </p:txBody>
      </p:sp>
      <p:sp>
        <p:nvSpPr>
          <p:cNvPr id="21" name="Rond diagonale hoek rechthoek 20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/>
              <a:t>Mijn partner opent met 1</a:t>
            </a:r>
            <a:r>
              <a:rPr lang="nl-NL" sz="2400">
                <a:solidFill>
                  <a:schemeClr val="bg1"/>
                </a:solidFill>
              </a:rPr>
              <a:t>♠</a:t>
            </a:r>
            <a:r>
              <a:rPr lang="nl-NL" sz="2400"/>
              <a:t>. Wat gaat u bieden?</a:t>
            </a:r>
            <a:endParaRPr lang="nl-NL" sz="2400" dirty="0"/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986B7E8B-E25B-4170-8761-B5268BBA6080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EDBFF3A9-8545-46CC-B266-C1FD1474316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3F0BB4A3-37B6-5E94-68BF-549FE7B6BC1C}"/>
              </a:ext>
            </a:extLst>
          </p:cNvPr>
          <p:cNvSpPr txBox="1"/>
          <p:nvPr/>
        </p:nvSpPr>
        <p:spPr>
          <a:xfrm>
            <a:off x="3076193" y="3227523"/>
            <a:ext cx="5671807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Hebben twee biedbare kleuren.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Maar van een 5- en een 4-kaart, bieden wij altijd de langste eerst.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52FCBFB0-2B2C-B25E-CB82-82A45679E6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7941971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AH852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1082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HV63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</a:t>
            </a:r>
            <a:r>
              <a:rPr lang="nl-NL" sz="2400" dirty="0">
                <a:solidFill>
                  <a:schemeClr val="bg1"/>
                </a:solidFill>
              </a:rPr>
              <a:t>♠</a:t>
            </a:r>
            <a:r>
              <a:rPr lang="nl-NL" sz="2400" dirty="0"/>
              <a:t>. Ik bied?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8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690ECF5F-2073-43DD-AF17-41902EE7BDF1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9A0F296F-D354-4093-B1AC-9BEC12C37DE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4B29087E-A309-E3D1-6216-4E8B9A6F4E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4207476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B7301251-42ED-F784-4A2D-75B9EE4678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0544612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AHB984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66CF9F63-5627-DF5A-F942-06915E774F92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3♠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13761079-CE2B-2A47-C8BB-D9CD7EB21164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4♠</a:t>
            </a:r>
          </a:p>
        </p:txBody>
      </p:sp>
      <p:sp>
        <p:nvSpPr>
          <p:cNvPr id="6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36E8CCAB-4CA9-2023-3FF4-6BAC28F9FE26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4 SA</a:t>
            </a:r>
          </a:p>
        </p:txBody>
      </p:sp>
    </p:spTree>
  </p:cSld>
  <p:clrMapOvr>
    <a:masterClrMapping/>
  </p:clrMapOvr>
  <p:transition advClick="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</a:t>
            </a:r>
            <a:r>
              <a:rPr lang="nl-NL" sz="2400" dirty="0">
                <a:solidFill>
                  <a:schemeClr val="bg1"/>
                </a:solidFill>
              </a:rPr>
              <a:t>♠</a:t>
            </a:r>
            <a:r>
              <a:rPr lang="nl-NL" sz="2400" dirty="0"/>
              <a:t>. Ik bied?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8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4617E97C-270E-4E60-AF1B-C1A627532ED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DC4AF324-6A7D-4293-AE67-8F568D58117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33099F86-E7E5-7F4E-2F41-96D2E851712F}"/>
              </a:ext>
            </a:extLst>
          </p:cNvPr>
          <p:cNvSpPr txBox="1"/>
          <p:nvPr/>
        </p:nvSpPr>
        <p:spPr>
          <a:xfrm>
            <a:off x="3076193" y="3227523"/>
            <a:ext cx="5671807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Wanneer </a:t>
            </a:r>
            <a:r>
              <a:rPr lang="nl-NL" sz="2400" dirty="0">
                <a:solidFill>
                  <a:schemeClr val="bg1"/>
                </a:solidFill>
              </a:rPr>
              <a:t>♠</a:t>
            </a:r>
            <a:r>
              <a:rPr lang="nl-NL" sz="2400" dirty="0">
                <a:solidFill>
                  <a:srgbClr val="244D10"/>
                </a:solidFill>
              </a:rPr>
              <a:t> u biedt, mag uw partner passen.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Dat is het laatste wat ik wil.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Daarom 4 Sans Atout. Ik ga azen vragen.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4699EEE5-3E88-7C7B-D55C-269C1B8CC9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7322848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AHB984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. U biedt?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9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7568C95E-0B9F-4304-AE05-784FE5146A53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0D60C021-9D6E-4224-AEC9-60954E9BC76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6ED82F89-13F6-CD6F-CB85-3480AE0434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4969395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</a:t>
                      </a:r>
                      <a:r>
                        <a:rPr lang="nl-NL" sz="2400" dirty="0">
                          <a:solidFill>
                            <a:srgbClr val="C0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547543DE-DEE4-2EB4-09CF-949AB65CE0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2197231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V742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A72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AV3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35DA8029-42B3-60FD-A269-E02AECF40298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D70ADB6B-BE1B-172B-9E3D-0A8D41FBCAC9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1♠</a:t>
            </a:r>
          </a:p>
        </p:txBody>
      </p:sp>
      <p:sp>
        <p:nvSpPr>
          <p:cNvPr id="6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CBBD4DED-D7D9-719C-EB10-7B207AE070B5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4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084364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4308500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3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5532636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4</a:t>
            </a:r>
          </a:p>
        </p:txBody>
      </p:sp>
      <p:sp>
        <p:nvSpPr>
          <p:cNvPr id="13" name="Rond diagonale hoek rechthoek 12">
            <a:hlinkClick r:id="rId6" action="ppaction://hlinksldjump"/>
          </p:cNvPr>
          <p:cNvSpPr/>
          <p:nvPr/>
        </p:nvSpPr>
        <p:spPr>
          <a:xfrm>
            <a:off x="6612756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5</a:t>
            </a:r>
          </a:p>
        </p:txBody>
      </p:sp>
      <p:sp>
        <p:nvSpPr>
          <p:cNvPr id="14" name="Rond diagonale hoek rechthoek 13">
            <a:hlinkClick r:id="rId7" action="ppaction://hlinksldjump"/>
          </p:cNvPr>
          <p:cNvSpPr/>
          <p:nvPr/>
        </p:nvSpPr>
        <p:spPr>
          <a:xfrm>
            <a:off x="193223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6</a:t>
            </a:r>
          </a:p>
        </p:txBody>
      </p:sp>
      <p:sp>
        <p:nvSpPr>
          <p:cNvPr id="15" name="Rond diagonale hoek rechthoek 14">
            <a:hlinkClick r:id="rId8" action="ppaction://hlinksldjump"/>
          </p:cNvPr>
          <p:cNvSpPr/>
          <p:nvPr/>
        </p:nvSpPr>
        <p:spPr>
          <a:xfrm>
            <a:off x="3084364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7</a:t>
            </a:r>
          </a:p>
        </p:txBody>
      </p:sp>
      <p:sp>
        <p:nvSpPr>
          <p:cNvPr id="16" name="Rond diagonale hoek rechthoek 15">
            <a:hlinkClick r:id="rId9" action="ppaction://hlinksldjump"/>
          </p:cNvPr>
          <p:cNvSpPr/>
          <p:nvPr/>
        </p:nvSpPr>
        <p:spPr>
          <a:xfrm>
            <a:off x="4308500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8</a:t>
            </a:r>
          </a:p>
        </p:txBody>
      </p:sp>
      <p:sp>
        <p:nvSpPr>
          <p:cNvPr id="17" name="Rond diagonale hoek rechthoek 16">
            <a:hlinkClick r:id="rId10" action="ppaction://hlinksldjump"/>
          </p:cNvPr>
          <p:cNvSpPr/>
          <p:nvPr/>
        </p:nvSpPr>
        <p:spPr>
          <a:xfrm>
            <a:off x="553263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9</a:t>
            </a:r>
          </a:p>
        </p:txBody>
      </p:sp>
      <p:sp>
        <p:nvSpPr>
          <p:cNvPr id="18" name="Rond diagonale hoek rechthoek 17">
            <a:hlinkClick r:id="rId11" action="ppaction://hlinksldjump"/>
          </p:cNvPr>
          <p:cNvSpPr/>
          <p:nvPr/>
        </p:nvSpPr>
        <p:spPr>
          <a:xfrm>
            <a:off x="661275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10</a:t>
            </a:r>
          </a:p>
        </p:txBody>
      </p:sp>
      <p:sp>
        <p:nvSpPr>
          <p:cNvPr id="19" name="Rond diagonale hoek rechthoek 18">
            <a:hlinkClick r:id="rId12" action="ppaction://hlinksldjump"/>
          </p:cNvPr>
          <p:cNvSpPr/>
          <p:nvPr/>
        </p:nvSpPr>
        <p:spPr>
          <a:xfrm>
            <a:off x="193223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11</a:t>
            </a:r>
          </a:p>
        </p:txBody>
      </p:sp>
      <p:sp>
        <p:nvSpPr>
          <p:cNvPr id="20" name="Rond diagonale hoek rechthoek 19">
            <a:hlinkClick r:id="rId13" action="ppaction://hlinksldjump"/>
          </p:cNvPr>
          <p:cNvSpPr/>
          <p:nvPr/>
        </p:nvSpPr>
        <p:spPr>
          <a:xfrm>
            <a:off x="3084364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12</a:t>
            </a:r>
          </a:p>
        </p:txBody>
      </p:sp>
      <p:sp>
        <p:nvSpPr>
          <p:cNvPr id="21" name="Rond diagonale hoek rechthoek 20">
            <a:hlinkClick r:id="rId14" action="ppaction://hlinksldjump"/>
          </p:cNvPr>
          <p:cNvSpPr/>
          <p:nvPr/>
        </p:nvSpPr>
        <p:spPr>
          <a:xfrm>
            <a:off x="4308500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13</a:t>
            </a:r>
          </a:p>
        </p:txBody>
      </p:sp>
      <p:sp>
        <p:nvSpPr>
          <p:cNvPr id="22" name="Rond diagonale hoek rechthoek 21">
            <a:hlinkClick r:id="rId15" action="ppaction://hlinksldjump"/>
          </p:cNvPr>
          <p:cNvSpPr/>
          <p:nvPr/>
        </p:nvSpPr>
        <p:spPr>
          <a:xfrm>
            <a:off x="553263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14</a:t>
            </a:r>
          </a:p>
        </p:txBody>
      </p:sp>
      <p:sp>
        <p:nvSpPr>
          <p:cNvPr id="23" name="Rond diagonale hoek rechthoek 22">
            <a:hlinkClick r:id="rId16" action="ppaction://hlinksldjump"/>
          </p:cNvPr>
          <p:cNvSpPr/>
          <p:nvPr/>
        </p:nvSpPr>
        <p:spPr>
          <a:xfrm>
            <a:off x="661275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15</a:t>
            </a:r>
          </a:p>
        </p:txBody>
      </p:sp>
      <p:sp>
        <p:nvSpPr>
          <p:cNvPr id="24" name="Rond diagonale hoek rechthoek 23">
            <a:hlinkClick r:id="rId17" action="ppaction://hlinksldjump"/>
          </p:cNvPr>
          <p:cNvSpPr/>
          <p:nvPr/>
        </p:nvSpPr>
        <p:spPr>
          <a:xfrm>
            <a:off x="193223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16</a:t>
            </a:r>
          </a:p>
        </p:txBody>
      </p:sp>
      <p:sp>
        <p:nvSpPr>
          <p:cNvPr id="25" name="Rond diagonale hoek rechthoek 24">
            <a:hlinkClick r:id="rId18" action="ppaction://hlinksldjump"/>
          </p:cNvPr>
          <p:cNvSpPr/>
          <p:nvPr/>
        </p:nvSpPr>
        <p:spPr>
          <a:xfrm>
            <a:off x="3084364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17</a:t>
            </a:r>
          </a:p>
        </p:txBody>
      </p:sp>
      <p:sp>
        <p:nvSpPr>
          <p:cNvPr id="26" name="Rond diagonale hoek rechthoek 25">
            <a:hlinkClick r:id="rId19" action="ppaction://hlinksldjump"/>
          </p:cNvPr>
          <p:cNvSpPr/>
          <p:nvPr/>
        </p:nvSpPr>
        <p:spPr>
          <a:xfrm>
            <a:off x="4308500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18</a:t>
            </a:r>
          </a:p>
        </p:txBody>
      </p:sp>
      <p:sp>
        <p:nvSpPr>
          <p:cNvPr id="27" name="Rond diagonale hoek rechthoek 26">
            <a:hlinkClick r:id="rId20" action="ppaction://hlinksldjump"/>
          </p:cNvPr>
          <p:cNvSpPr/>
          <p:nvPr/>
        </p:nvSpPr>
        <p:spPr>
          <a:xfrm>
            <a:off x="553263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19</a:t>
            </a:r>
          </a:p>
        </p:txBody>
      </p:sp>
      <p:sp>
        <p:nvSpPr>
          <p:cNvPr id="28" name="Rond diagonale hoek rechthoek 27">
            <a:hlinkClick r:id="rId21" action="ppaction://hlinksldjump"/>
          </p:cNvPr>
          <p:cNvSpPr/>
          <p:nvPr/>
        </p:nvSpPr>
        <p:spPr>
          <a:xfrm>
            <a:off x="661275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20</a:t>
            </a:r>
          </a:p>
        </p:txBody>
      </p:sp>
      <p:sp>
        <p:nvSpPr>
          <p:cNvPr id="29" name="Rond diagonale hoek rechthoek 28">
            <a:hlinkClick r:id="rId22" action="ppaction://hlinksldjump"/>
          </p:cNvPr>
          <p:cNvSpPr/>
          <p:nvPr/>
        </p:nvSpPr>
        <p:spPr>
          <a:xfrm>
            <a:off x="193223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21</a:t>
            </a:r>
          </a:p>
        </p:txBody>
      </p:sp>
      <p:sp>
        <p:nvSpPr>
          <p:cNvPr id="30" name="Rond diagonale hoek rechthoek 29">
            <a:hlinkClick r:id="rId23" action="ppaction://hlinksldjump"/>
          </p:cNvPr>
          <p:cNvSpPr/>
          <p:nvPr/>
        </p:nvSpPr>
        <p:spPr>
          <a:xfrm>
            <a:off x="3084364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22</a:t>
            </a:r>
          </a:p>
        </p:txBody>
      </p:sp>
      <p:sp>
        <p:nvSpPr>
          <p:cNvPr id="31" name="Rond diagonale hoek rechthoek 30">
            <a:hlinkClick r:id="rId24" action="ppaction://hlinksldjump"/>
          </p:cNvPr>
          <p:cNvSpPr/>
          <p:nvPr/>
        </p:nvSpPr>
        <p:spPr>
          <a:xfrm>
            <a:off x="4308500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23</a:t>
            </a:r>
          </a:p>
        </p:txBody>
      </p:sp>
      <p:sp>
        <p:nvSpPr>
          <p:cNvPr id="32" name="Rond diagonale hoek rechthoek 31">
            <a:hlinkClick r:id="rId25" action="ppaction://hlinksldjump"/>
          </p:cNvPr>
          <p:cNvSpPr/>
          <p:nvPr/>
        </p:nvSpPr>
        <p:spPr>
          <a:xfrm>
            <a:off x="553263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24</a:t>
            </a:r>
          </a:p>
        </p:txBody>
      </p:sp>
      <p:sp>
        <p:nvSpPr>
          <p:cNvPr id="33" name="Rond diagonale hoek rechthoek 32">
            <a:hlinkClick r:id="rId26" action="ppaction://hlinksldjump"/>
          </p:cNvPr>
          <p:cNvSpPr/>
          <p:nvPr/>
        </p:nvSpPr>
        <p:spPr>
          <a:xfrm>
            <a:off x="661275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25</a:t>
            </a:r>
          </a:p>
        </p:txBody>
      </p:sp>
      <p:sp>
        <p:nvSpPr>
          <p:cNvPr id="9" name="Rond diagonale hoek rechthoek 8">
            <a:hlinkClick r:id="rId27" action="ppaction://hlinksldjump"/>
          </p:cNvPr>
          <p:cNvSpPr/>
          <p:nvPr/>
        </p:nvSpPr>
        <p:spPr>
          <a:xfrm>
            <a:off x="1932236" y="2260104"/>
            <a:ext cx="792088" cy="432048"/>
          </a:xfrm>
          <a:prstGeom prst="round2DiagRect">
            <a:avLst>
              <a:gd name="adj1" fmla="val 16667"/>
              <a:gd name="adj2" fmla="val 0"/>
            </a:avLst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</a:t>
            </a:r>
          </a:p>
        </p:txBody>
      </p:sp>
      <p:sp>
        <p:nvSpPr>
          <p:cNvPr id="35" name="Rond diagonale hoek rechthoek 34">
            <a:hlinkClick r:id="rId28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37" name="Rond diagonale hoek rechthoek 36">
            <a:hlinkClick r:id="rId27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Start</a:t>
            </a:r>
          </a:p>
        </p:txBody>
      </p:sp>
      <p:pic>
        <p:nvPicPr>
          <p:cNvPr id="39" name="Afbeelding 38" descr="mainheader.jpg">
            <a:hlinkClick r:id="rId29" tooltip="Klik hier om de website van Bridge Office te bezoeken!"/>
          </p:cNvPr>
          <p:cNvPicPr>
            <a:picLocks noChangeAspect="1"/>
          </p:cNvPicPr>
          <p:nvPr/>
        </p:nvPicPr>
        <p:blipFill>
          <a:blip r:embed="rId30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40" name="Tekstvak 39">
            <a:extLst>
              <a:ext uri="{FF2B5EF4-FFF2-40B4-BE49-F238E27FC236}">
                <a16:creationId xmlns:a16="http://schemas.microsoft.com/office/drawing/2014/main" id="{1AEBEB07-0D67-41F2-9D90-DEA0E5976837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41" name="Tekstvak 40">
            <a:extLst>
              <a:ext uri="{FF2B5EF4-FFF2-40B4-BE49-F238E27FC236}">
                <a16:creationId xmlns:a16="http://schemas.microsoft.com/office/drawing/2014/main" id="{C34D1C93-2990-455C-A021-7A9A720FE8E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sp>
        <p:nvSpPr>
          <p:cNvPr id="42" name="Tekstvak 41">
            <a:extLst>
              <a:ext uri="{FF2B5EF4-FFF2-40B4-BE49-F238E27FC236}">
                <a16:creationId xmlns:a16="http://schemas.microsoft.com/office/drawing/2014/main" id="{4DDF44F6-8345-4823-A1F6-85CF5046C9C8}"/>
              </a:ext>
            </a:extLst>
          </p:cNvPr>
          <p:cNvSpPr txBox="1"/>
          <p:nvPr/>
        </p:nvSpPr>
        <p:spPr>
          <a:xfrm>
            <a:off x="396000" y="1120089"/>
            <a:ext cx="85642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pperplate Gothic Bold" panose="020E0705020206020404" pitchFamily="34" charset="0"/>
              </a:rPr>
              <a:t>Serie 4 - </a:t>
            </a:r>
            <a:r>
              <a:rPr lang="nl-NL" sz="6000" b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pperplate Gothic Bold" panose="020E0705020206020404" pitchFamily="34" charset="0"/>
              </a:rPr>
              <a:t>Les 6</a:t>
            </a:r>
            <a:endParaRPr lang="nl-NL" sz="60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</p:spTree>
  </p:cSld>
  <p:clrMapOvr>
    <a:masterClrMapping/>
  </p:clrMapOvr>
  <p:transition advClick="0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9</a:t>
            </a:r>
          </a:p>
        </p:txBody>
      </p:sp>
      <p:sp>
        <p:nvSpPr>
          <p:cNvPr id="17" name="Rond diagonale hoek rechthoek 16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/>
              <a:t>Mijn partner opent met 1</a:t>
            </a:r>
            <a:r>
              <a:rPr lang="nl-NL" sz="2400">
                <a:solidFill>
                  <a:srgbClr val="FF0000"/>
                </a:solidFill>
              </a:rPr>
              <a:t>♥</a:t>
            </a:r>
            <a:r>
              <a:rPr lang="nl-NL" sz="2400"/>
              <a:t>. U biedt?</a:t>
            </a:r>
            <a:endParaRPr lang="nl-NL" sz="2400" dirty="0"/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BBB4D465-4847-4BDA-A4DA-6DF81033D292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AE7B6051-A924-42E6-8666-8D62B7943F5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BCCB05DC-0D0E-EF57-00D2-756FCC2F47B4}"/>
              </a:ext>
            </a:extLst>
          </p:cNvPr>
          <p:cNvSpPr txBox="1"/>
          <p:nvPr/>
        </p:nvSpPr>
        <p:spPr>
          <a:xfrm>
            <a:off x="3076193" y="3227523"/>
            <a:ext cx="5671807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Ga niet op zoek naar een andere troefkleur, wanneer je een fit in de hoge kleuren hebt. Met deze 13 punten bied ik STOP: 4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6BAA929F-78F1-1299-D964-7945FEBC62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4030287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V742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A72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AV3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. Wat biedt u met deze hand?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10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8E7C574F-78AB-4BD9-B20C-4D39D65E7C0E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CFB3346A-D867-49FB-ABFF-2C70D726E6A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FF067B84-198A-CD7F-CC75-83DD4861DF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6898038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</a:t>
                      </a:r>
                      <a:r>
                        <a:rPr lang="nl-NL" sz="2400" dirty="0">
                          <a:solidFill>
                            <a:srgbClr val="C0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643B1574-B0F9-B78F-71EB-67784B34D1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1791026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HV93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HB8532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6E051A7B-C9F2-1B81-EB5E-49BA9A5BEE3B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2♣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C4C2BEA4-D21A-573C-E9B4-22052C7FF26B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45CE1F03-E464-6532-C05F-7322E59AD753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</p:spTree>
  </p:cSld>
  <p:clrMapOvr>
    <a:masterClrMapping/>
  </p:clrMapOvr>
  <p:transition advClick="0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10</a:t>
            </a:r>
          </a:p>
        </p:txBody>
      </p:sp>
      <p:sp>
        <p:nvSpPr>
          <p:cNvPr id="21" name="Rond diagonale hoek rechthoek 20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/>
              <a:t>Mijn partner opent met 1</a:t>
            </a:r>
            <a:r>
              <a:rPr lang="nl-NL" sz="2400">
                <a:solidFill>
                  <a:srgbClr val="FF0000"/>
                </a:solidFill>
              </a:rPr>
              <a:t>♥</a:t>
            </a:r>
            <a:r>
              <a:rPr lang="nl-NL" sz="2400"/>
              <a:t>. Wat biedt u met deze hand?</a:t>
            </a:r>
            <a:endParaRPr lang="nl-NL" sz="2400" dirty="0"/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2" name="Tekstvak 21">
            <a:extLst>
              <a:ext uri="{FF2B5EF4-FFF2-40B4-BE49-F238E27FC236}">
                <a16:creationId xmlns:a16="http://schemas.microsoft.com/office/drawing/2014/main" id="{AB748035-7404-44BD-A4C6-FDE673A9E6F2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C1F8BDB6-7C8E-4676-A7F5-C4A89A0BE1B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D4741C32-992E-C6B8-5201-7468E6BE0CDC}"/>
              </a:ext>
            </a:extLst>
          </p:cNvPr>
          <p:cNvSpPr txBox="1"/>
          <p:nvPr/>
        </p:nvSpPr>
        <p:spPr>
          <a:xfrm>
            <a:off x="3076193" y="3227523"/>
            <a:ext cx="5671807" cy="23083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U heeft 15 punten en uw partner minimaal 12. Voldoende voor een manche, in welke kleur dan ook. Biedt daarom uw langste kleur. Biedt 2♣ en bij uw 2</a:t>
            </a:r>
            <a:r>
              <a:rPr lang="nl-NL" sz="2400" baseline="30000" dirty="0">
                <a:solidFill>
                  <a:srgbClr val="244D10"/>
                </a:solidFill>
              </a:rPr>
              <a:t>e</a:t>
            </a:r>
            <a:r>
              <a:rPr lang="nl-NL" sz="2400" dirty="0">
                <a:solidFill>
                  <a:srgbClr val="244D10"/>
                </a:solidFill>
              </a:rPr>
              <a:t> bod biedt u de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. Dat is reverse. Partner weet nu dat u sterk bent.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B508B76E-460D-3C6F-1CF6-B9D094F7C4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3739997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HV93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HB8532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</a:t>
            </a:r>
            <a:r>
              <a:rPr lang="nl-NL" sz="2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♣</a:t>
            </a:r>
            <a:r>
              <a:rPr lang="nl-NL" sz="2400" dirty="0"/>
              <a:t>. Met deze hand bied ik?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11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97261458-B3D2-4819-96C1-4D4BE4DDB8CD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51FA31D6-2FF9-452E-988D-80A2652A3F7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DB01EB3C-C3DE-4FB7-074C-88C4E0C676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6150955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3FF72A95-61A0-2821-4EB9-86B61002EA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9339929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AB85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10952</a:t>
                      </a:r>
                      <a:endParaRPr lang="nl-NL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V984</a:t>
                      </a:r>
                      <a:endParaRPr lang="nl-NL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D7FA422F-7178-FD94-3489-6C1FF9A971C3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E60E660B-0289-127F-1F84-D15A3BACDD9E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1♠</a:t>
            </a:r>
          </a:p>
        </p:txBody>
      </p:sp>
      <p:sp>
        <p:nvSpPr>
          <p:cNvPr id="6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A32FB12C-5E61-6349-942E-4B098F82A400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</p:spTree>
  </p:cSld>
  <p:clrMapOvr>
    <a:masterClrMapping/>
  </p:clrMapOvr>
  <p:transition advClick="0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</a:t>
            </a:r>
            <a:r>
              <a:rPr lang="nl-NL" sz="2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♣</a:t>
            </a:r>
            <a:r>
              <a:rPr lang="nl-NL" sz="2400" dirty="0"/>
              <a:t>. Met deze hand bied ik?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11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74B4F444-1034-47FE-87DE-D6ABC57ACCA6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3708B257-97DB-4477-A09B-F20FE6E1DC1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DBBD6949-E1D2-5F41-CDC4-407BDE81A65B}"/>
              </a:ext>
            </a:extLst>
          </p:cNvPr>
          <p:cNvSpPr txBox="1"/>
          <p:nvPr/>
        </p:nvSpPr>
        <p:spPr>
          <a:xfrm>
            <a:off x="3076193" y="3227523"/>
            <a:ext cx="5671807" cy="193899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Wie heeft de meeste punten? 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U of uw partner?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Probeer er voor te zorgen dat uw partner aan het spelen komt. Dan blijft die hand dicht. Daarom bied ik met deze hand 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96A1BF57-140A-9128-97E4-5B9C4CE672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3779123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AB85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10952</a:t>
                      </a:r>
                      <a:endParaRPr lang="nl-NL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V984</a:t>
                      </a:r>
                      <a:endParaRPr lang="nl-NL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. Ik bied met deze hand?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12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F100D2A1-6C0B-473E-9AED-14629DB4D6C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FF6A027F-0C73-486C-8B86-FA699B66C80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42000D98-5629-9C24-8FC3-70F2071180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3449473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</a:t>
                      </a:r>
                      <a:r>
                        <a:rPr lang="nl-NL" sz="2400" dirty="0">
                          <a:solidFill>
                            <a:srgbClr val="C0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DD4140AD-8CCF-4FDA-52FA-C52D479260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8067198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A865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V94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V32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V63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C42ACE0B-AA1A-6918-20C9-C157A4E046F1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182641D4-172D-AF14-8289-AC192BD4EB9D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1♠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AA657790-5D85-5F16-5E6F-2FE91AA3D05A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</p:spTree>
  </p:cSld>
  <p:clrMapOvr>
    <a:masterClrMapping/>
  </p:clrMapOvr>
  <p:transition advClick="0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. Ik bied met deze hand?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12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19B256E9-28FC-4C0F-8CC9-41B8A67F26C7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01E60AEC-B2D4-4961-91FC-5D75CF858E4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E1CCE92D-3B7B-5E77-5917-6CE23C3CB000}"/>
              </a:ext>
            </a:extLst>
          </p:cNvPr>
          <p:cNvSpPr txBox="1"/>
          <p:nvPr/>
        </p:nvSpPr>
        <p:spPr>
          <a:xfrm>
            <a:off x="3076193" y="3227523"/>
            <a:ext cx="5671807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Ik heb 10 punten. Zou dus STOP: 3</a:t>
            </a:r>
            <a:r>
              <a:rPr lang="nl-NL" sz="2400" dirty="0">
                <a:solidFill>
                  <a:srgbClr val="FF0000"/>
                </a:solidFill>
              </a:rPr>
              <a:t> ♥ </a:t>
            </a:r>
            <a:r>
              <a:rPr lang="nl-NL" sz="2400" dirty="0">
                <a:solidFill>
                  <a:srgbClr val="244D10"/>
                </a:solidFill>
              </a:rPr>
              <a:t>kunnen bieden. Maar kijk eens naar uw verdeling. Een 4333. Met zulks een verdeling, trek ik een puntje af. Ik bied met deze hand 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.</a:t>
            </a:r>
            <a:endParaRPr lang="nl-NL" sz="2400" dirty="0">
              <a:solidFill>
                <a:srgbClr val="FF0000"/>
              </a:solidFill>
            </a:endParaRP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0DCEE6CE-E45E-FB25-1590-1F7931C9A2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4319042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A865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V94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V32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V63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</a:t>
            </a:r>
            <a:r>
              <a:rPr lang="nl-NL" sz="2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♠</a:t>
            </a:r>
            <a:r>
              <a:rPr lang="nl-NL" sz="2400" dirty="0"/>
              <a:t>. U bied met deze hand?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13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75A01AAD-4719-4865-83BD-E6B0BC820AB5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0A8D59E7-21B0-41FA-A00A-FE1F4B53D69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C5731D32-23E5-EF4D-6A19-A167392A21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3757612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B7247B1A-B321-DD71-7D15-370BCE14CB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7673880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B985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HVB92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1EED36E3-F1CF-E224-A09E-E26350426DA3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1SA</a:t>
            </a:r>
          </a:p>
        </p:txBody>
      </p:sp>
      <p:sp>
        <p:nvSpPr>
          <p:cNvPr id="5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704BC073-94B7-1C54-F5A9-2BFAD9017060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2♣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D27AA5D4-F9D5-750E-9176-DAD1E78B96B3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</p:spTree>
  </p:cSld>
  <p:clrMapOvr>
    <a:masterClrMapping/>
  </p:clrMapOvr>
  <p:transition advClick="0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/>
              <a:t>Mijn partner opent met 1</a:t>
            </a:r>
            <a:r>
              <a:rPr lang="nl-NL" sz="2400">
                <a:solidFill>
                  <a:schemeClr val="bg1">
                    <a:lumMod val="95000"/>
                    <a:lumOff val="5000"/>
                  </a:schemeClr>
                </a:solidFill>
              </a:rPr>
              <a:t>♠</a:t>
            </a:r>
            <a:r>
              <a:rPr lang="nl-NL" sz="2400"/>
              <a:t>. U bied met deze hand?</a:t>
            </a:r>
            <a:endParaRPr lang="nl-NL" sz="2400" dirty="0"/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13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245F2FB8-BDAD-4D79-90F5-6732CDA284CB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86CE2833-B5E8-4336-B6E3-06F1B82E6D9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81A100F3-2A65-1366-E9F1-47E177A60068}"/>
              </a:ext>
            </a:extLst>
          </p:cNvPr>
          <p:cNvSpPr txBox="1"/>
          <p:nvPr/>
        </p:nvSpPr>
        <p:spPr>
          <a:xfrm>
            <a:off x="3076193" y="3227523"/>
            <a:ext cx="5671807" cy="23083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  <a:latin typeface="+mj-lt"/>
              </a:rPr>
              <a:t>Wanneer u gekozen heeft voor 2</a:t>
            </a:r>
            <a:r>
              <a:rPr lang="nl-NL" sz="2400" dirty="0">
                <a:solidFill>
                  <a:srgbClr val="C00000"/>
                </a:solidFill>
                <a:latin typeface="+mj-lt"/>
              </a:rPr>
              <a:t>♥</a:t>
            </a:r>
            <a:r>
              <a:rPr lang="nl-NL" sz="2400" dirty="0">
                <a:solidFill>
                  <a:srgbClr val="244D10"/>
                </a:solidFill>
                <a:latin typeface="+mj-lt"/>
              </a:rPr>
              <a:t>, dan moet u nog effe terug naar de schoolbank.</a:t>
            </a:r>
            <a:br>
              <a:rPr lang="nl-NL" sz="2400" dirty="0">
                <a:solidFill>
                  <a:srgbClr val="244D10"/>
                </a:solidFill>
                <a:latin typeface="+mj-lt"/>
              </a:rPr>
            </a:br>
            <a:r>
              <a:rPr lang="nl-NL" sz="2400" dirty="0">
                <a:solidFill>
                  <a:srgbClr val="244D10"/>
                </a:solidFill>
                <a:latin typeface="+mj-lt"/>
              </a:rPr>
              <a:t>Na 1♠ is 2</a:t>
            </a:r>
            <a:r>
              <a:rPr lang="nl-NL" sz="2400" dirty="0">
                <a:solidFill>
                  <a:srgbClr val="C00000"/>
                </a:solidFill>
                <a:latin typeface="+mj-lt"/>
              </a:rPr>
              <a:t>♥</a:t>
            </a:r>
            <a:r>
              <a:rPr lang="nl-NL" sz="2400" dirty="0">
                <a:solidFill>
                  <a:srgbClr val="244D10"/>
                </a:solidFill>
                <a:latin typeface="+mj-lt"/>
              </a:rPr>
              <a:t> altijd een 5-kaart.</a:t>
            </a:r>
            <a:br>
              <a:rPr lang="nl-NL" sz="2400" dirty="0">
                <a:solidFill>
                  <a:srgbClr val="244D10"/>
                </a:solidFill>
                <a:latin typeface="+mj-lt"/>
              </a:rPr>
            </a:br>
            <a:r>
              <a:rPr lang="nl-NL" sz="2400" dirty="0">
                <a:solidFill>
                  <a:srgbClr val="244D10"/>
                </a:solidFill>
                <a:latin typeface="+mj-lt"/>
              </a:rPr>
              <a:t>Daarbij komt ook nog eens, dat met een 5-kaart en een 4-kaart wij altijd eerst de langste bieden.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E469C11B-EC40-81AC-227E-0C1D298C1D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4922927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B985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HVB92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</a:t>
            </a:r>
            <a:r>
              <a:rPr lang="nl-NL" sz="2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♠</a:t>
            </a:r>
            <a:r>
              <a:rPr lang="nl-NL" sz="2400" dirty="0"/>
              <a:t>. Wat gaat u bieden?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14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C1454234-55D8-4E79-BC5C-4C866760F67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8C4BF18F-8AE4-4C9B-ABBA-E7D5DD280C9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9FA239B9-6805-F590-2F56-7D39E1B05B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1793522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1C2874D0-E5B0-5180-CE2B-5BB7A1EA10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9324310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n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n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V10642</a:t>
                      </a:r>
                      <a:endParaRPr lang="nl-NL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n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B63</a:t>
                      </a:r>
                      <a:endParaRPr lang="nl-NL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n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93555EB9-CEE0-62F3-AD78-061DE1858BA2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2♠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1DAE6CF9-5C8D-DB9E-4A6E-39EB461FED56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9E7B75F1-1A63-EA2E-1D65-43AA635C7231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1SA</a:t>
            </a:r>
          </a:p>
        </p:txBody>
      </p:sp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</a:t>
            </a:r>
          </a:p>
        </p:txBody>
      </p:sp>
      <p:sp>
        <p:nvSpPr>
          <p:cNvPr id="30" name="Rond diagonale hoek rechthoek 2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31" name="Rond diagonale hoek rechthoek 3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15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latin typeface="Calibri" panose="020F0502020204030204" pitchFamily="34" charset="0"/>
                <a:cs typeface="Calibri" panose="020F0502020204030204" pitchFamily="34" charset="0"/>
              </a:rPr>
              <a:t>Mijn partner opent met 1</a:t>
            </a:r>
            <a:r>
              <a:rPr lang="nl-NL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♥</a:t>
            </a:r>
            <a:r>
              <a:rPr lang="nl-NL" sz="2400" dirty="0">
                <a:latin typeface="Calibri" panose="020F0502020204030204" pitchFamily="34" charset="0"/>
                <a:cs typeface="Calibri" panose="020F0502020204030204" pitchFamily="34" charset="0"/>
              </a:rPr>
              <a:t>. Ik bied?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C4EA9B6B-4C6A-42EB-8142-F9671FB5BA66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5CE0EBEB-41A0-4820-9E2F-CBEB497DFC9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31425EEE-EAC7-E004-B33E-A30ADD9C43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1445954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 </a:t>
                      </a:r>
                      <a:r>
                        <a:rPr lang="nl-NL" sz="2400" dirty="0">
                          <a:solidFill>
                            <a:srgbClr val="C0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B2ED81D4-5A0E-CB78-AF6D-07F390A43E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455071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HB76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VB4</a:t>
                      </a:r>
                      <a:endParaRPr lang="nl-NL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84</a:t>
                      </a:r>
                      <a:endParaRPr lang="nl-NL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A952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7" action="ppaction://hlinksldjump"/>
            <a:extLst>
              <a:ext uri="{FF2B5EF4-FFF2-40B4-BE49-F238E27FC236}">
                <a16:creationId xmlns:a16="http://schemas.microsoft.com/office/drawing/2014/main" id="{2038445E-ADC9-BD14-23A3-FC7B661ED3D8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2♣</a:t>
            </a:r>
          </a:p>
        </p:txBody>
      </p:sp>
      <p:sp>
        <p:nvSpPr>
          <p:cNvPr id="5" name="Rond diagonale hoek rechthoek 19">
            <a:hlinkClick r:id="rId7" action="ppaction://hlinksldjump"/>
            <a:extLst>
              <a:ext uri="{FF2B5EF4-FFF2-40B4-BE49-F238E27FC236}">
                <a16:creationId xmlns:a16="http://schemas.microsoft.com/office/drawing/2014/main" id="{F6F4BCCF-F1D8-7502-BD8C-205B2FA9517E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1♠</a:t>
            </a:r>
          </a:p>
        </p:txBody>
      </p:sp>
      <p:sp>
        <p:nvSpPr>
          <p:cNvPr id="6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134D9746-F0BE-9AD5-6B99-C17AEE9559BC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</a:t>
            </a:r>
            <a:r>
              <a:rPr lang="nl-NL" sz="2400" dirty="0">
                <a:solidFill>
                  <a:srgbClr val="C00000"/>
                </a:solidFill>
              </a:rPr>
              <a:t>♥</a:t>
            </a:r>
          </a:p>
        </p:txBody>
      </p:sp>
    </p:spTree>
  </p:cSld>
  <p:clrMapOvr>
    <a:masterClrMapping/>
  </p:clrMapOvr>
  <p:transition advClick="0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/>
              <a:t>Mijn partner opent met 1</a:t>
            </a:r>
            <a:r>
              <a:rPr lang="nl-NL" sz="2400">
                <a:solidFill>
                  <a:schemeClr val="bg1">
                    <a:lumMod val="95000"/>
                    <a:lumOff val="5000"/>
                  </a:schemeClr>
                </a:solidFill>
              </a:rPr>
              <a:t>♠</a:t>
            </a:r>
            <a:r>
              <a:rPr lang="nl-NL" sz="2400"/>
              <a:t>. Wat gaat u bieden?</a:t>
            </a:r>
            <a:endParaRPr lang="nl-NL" sz="2400" dirty="0"/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14</a:t>
            </a:r>
          </a:p>
        </p:txBody>
      </p:sp>
      <p:pic>
        <p:nvPicPr>
          <p:cNvPr id="16" name="Afbeelding 15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9" name="Tekstvak 18">
            <a:extLst>
              <a:ext uri="{FF2B5EF4-FFF2-40B4-BE49-F238E27FC236}">
                <a16:creationId xmlns:a16="http://schemas.microsoft.com/office/drawing/2014/main" id="{619CDD0D-E04A-4C21-9860-8E986EA6AF4D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CA958A94-80FF-406A-8232-C0BBC88AF8A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6CCDF1E8-CCB8-05F7-B78C-8FD17DF94032}"/>
              </a:ext>
            </a:extLst>
          </p:cNvPr>
          <p:cNvSpPr txBox="1"/>
          <p:nvPr/>
        </p:nvSpPr>
        <p:spPr>
          <a:xfrm>
            <a:off x="3076193" y="3227523"/>
            <a:ext cx="5671807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Met mijn 6 punten, ben ik blij dat ik mijn partner in zijn kleur kan steunen. Ook al is dat zoals hier met de 2, de 3 en de 4. Samen hebben wij minimaal 8 troeven.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3C2234EE-630D-FDEB-9430-5811190351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9225925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n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n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V10642</a:t>
                      </a:r>
                      <a:endParaRPr lang="nl-NL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n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B63</a:t>
                      </a:r>
                      <a:endParaRPr lang="nl-NL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n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</a:t>
            </a:r>
            <a:r>
              <a:rPr lang="nl-NL" sz="2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♠</a:t>
            </a:r>
            <a:r>
              <a:rPr lang="nl-NL" sz="2400" dirty="0"/>
              <a:t>. Ik bied?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15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A2F4BA52-62F9-44E7-AB23-257871BB586C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2B1484BE-1B60-4F50-8BB3-CB5D6FBF704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7BFE76EE-2BC3-1DC1-E0D6-34CD25C11F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5577740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38141E66-7B43-8338-16A3-FCCDD36056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653457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B1086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AB2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V864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5B71A2BB-1797-52C0-C03D-55E6CF55E2F7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2♣</a:t>
            </a:r>
          </a:p>
        </p:txBody>
      </p:sp>
      <p:sp>
        <p:nvSpPr>
          <p:cNvPr id="5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C3BEF4AA-4B29-959D-21EF-88F3EBB1C410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2♠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46549100-5CAE-FF9D-63D6-0840A7C26692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1SA</a:t>
            </a:r>
          </a:p>
        </p:txBody>
      </p:sp>
    </p:spTree>
  </p:cSld>
  <p:clrMapOvr>
    <a:masterClrMapping/>
  </p:clrMapOvr>
  <p:transition advClick="0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15</a:t>
            </a:r>
          </a:p>
        </p:txBody>
      </p:sp>
      <p:sp>
        <p:nvSpPr>
          <p:cNvPr id="14" name="Rond diagonale hoek rechthoek 13"/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/>
              <a:t>Mijn partner opent met 1</a:t>
            </a:r>
            <a:r>
              <a:rPr lang="nl-NL" sz="2400">
                <a:solidFill>
                  <a:schemeClr val="bg1">
                    <a:lumMod val="95000"/>
                    <a:lumOff val="5000"/>
                  </a:schemeClr>
                </a:solidFill>
              </a:rPr>
              <a:t>♠</a:t>
            </a:r>
            <a:r>
              <a:rPr lang="nl-NL" sz="2400"/>
              <a:t>. Ik bied?</a:t>
            </a:r>
            <a:endParaRPr lang="nl-NL" sz="2400" dirty="0"/>
          </a:p>
        </p:txBody>
      </p:sp>
      <p:pic>
        <p:nvPicPr>
          <p:cNvPr id="17" name="Afbeelding 16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1F5BB0AC-2A33-4E3D-B183-41E85AA9182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9ECCFF86-F4B1-4683-8F21-D3EDD60A845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965DFEB3-4F2B-9DA7-6AE7-164637AF26F2}"/>
              </a:ext>
            </a:extLst>
          </p:cNvPr>
          <p:cNvSpPr txBox="1"/>
          <p:nvPr/>
        </p:nvSpPr>
        <p:spPr>
          <a:xfrm>
            <a:off x="3076193" y="3227523"/>
            <a:ext cx="5671807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Met mijn 8 punten, kan ik niet op 2 niveau bieden en wanneer u gekozen heeft voor 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1 SA, dan bent u vergeten dat uw partner een 5-kaart ♠ heeft.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A0A862ED-F1CF-8D69-3545-544BAF09E9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3170126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B1086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AB2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V864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</a:t>
            </a:r>
            <a:r>
              <a:rPr lang="nl-NL" sz="2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♣</a:t>
            </a:r>
            <a:r>
              <a:rPr lang="nl-NL" sz="2400" dirty="0"/>
              <a:t>. U biedt?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16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7" name="Afbeelding 16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D0F8FA23-C206-47D0-B359-682199DDE796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E5B1241C-1EA1-4870-BBD0-86500813C96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4C803AFF-1DE1-B944-6DAA-2CED8A5E57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7583487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5D61C845-0027-ACA8-33A1-22CC5505E8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0539484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AV72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HB87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742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48261CBE-2CCD-0899-B333-BAD4381FB8E9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1♠</a:t>
            </a:r>
          </a:p>
        </p:txBody>
      </p:sp>
      <p:sp>
        <p:nvSpPr>
          <p:cNvPr id="5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C8745778-78DA-B1D1-CAF4-9C15A4A7C346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173FCE4B-65B9-12B3-BD21-9F67D76E44B7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1SA</a:t>
            </a:r>
          </a:p>
        </p:txBody>
      </p:sp>
    </p:spTree>
  </p:cSld>
  <p:clrMapOvr>
    <a:masterClrMapping/>
  </p:clrMapOvr>
  <p:transition advClick="0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16</a:t>
            </a:r>
          </a:p>
        </p:txBody>
      </p:sp>
      <p:sp>
        <p:nvSpPr>
          <p:cNvPr id="20" name="Rond diagonale hoek rechthoek 19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/>
              <a:t>Mijn partner opent met 1</a:t>
            </a:r>
            <a:r>
              <a:rPr lang="nl-NL" sz="2400">
                <a:solidFill>
                  <a:schemeClr val="bg1">
                    <a:lumMod val="95000"/>
                    <a:lumOff val="5000"/>
                  </a:schemeClr>
                </a:solidFill>
              </a:rPr>
              <a:t>♣</a:t>
            </a:r>
            <a:r>
              <a:rPr lang="nl-NL" sz="2400"/>
              <a:t>. U biedt?</a:t>
            </a:r>
            <a:endParaRPr lang="nl-NL" sz="2400" dirty="0"/>
          </a:p>
        </p:txBody>
      </p:sp>
      <p:pic>
        <p:nvPicPr>
          <p:cNvPr id="16" name="Afbeelding 15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90C3EAFA-AB7D-40B2-8F56-634C7FA27361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E4F4E62D-5907-4452-BD62-3C52248575F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DCA3E332-DA0E-E7B0-39B4-E5C7FD07D823}"/>
              </a:ext>
            </a:extLst>
          </p:cNvPr>
          <p:cNvSpPr txBox="1"/>
          <p:nvPr/>
        </p:nvSpPr>
        <p:spPr>
          <a:xfrm>
            <a:off x="3076193" y="3227523"/>
            <a:ext cx="5671807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Wij gaan natuurlijk geen 1 SA bieden.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Met twee 4-kaarten, bieden wij eerst de laagste.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EA33C22D-EBF8-B615-6ECE-F247C60539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9768413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AV72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HB87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742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464" y="2304000"/>
            <a:ext cx="8352000" cy="79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/>
              <a:t>. Wat biedt u met deze hand?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17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DE8CDFE5-5A2D-4006-BEDA-890538DD0B25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647C021E-B98A-43A0-AD7F-64442C9E4FB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D0623278-823A-42FE-05F5-7DB9C9588B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9282018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</a:t>
                      </a:r>
                      <a:r>
                        <a:rPr lang="nl-NL" sz="2400" dirty="0">
                          <a:solidFill>
                            <a:srgbClr val="C00000"/>
                          </a:solidFill>
                        </a:rPr>
                        <a:t>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1E858A5D-5E11-7171-ECCC-14F7860A6B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1169526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A1064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764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nl-NL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A9632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0E7D5726-7A64-177A-10F3-2E357192F472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2♣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B67A2448-E4F9-6E74-FA04-28A1FE9E7184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1SA</a:t>
            </a:r>
          </a:p>
        </p:txBody>
      </p:sp>
      <p:sp>
        <p:nvSpPr>
          <p:cNvPr id="6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FAE5504F-600E-27C5-1B02-83417BA8951C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1♠</a:t>
            </a:r>
          </a:p>
        </p:txBody>
      </p:sp>
    </p:spTree>
  </p:cSld>
  <p:clrMapOvr>
    <a:masterClrMapping/>
  </p:clrMapOvr>
  <p:transition advClick="0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17</a:t>
            </a:r>
          </a:p>
        </p:txBody>
      </p:sp>
      <p:sp>
        <p:nvSpPr>
          <p:cNvPr id="20" name="Rond diagonale hoek rechthoek 19"/>
          <p:cNvSpPr/>
          <p:nvPr/>
        </p:nvSpPr>
        <p:spPr>
          <a:xfrm>
            <a:off x="396464" y="2304000"/>
            <a:ext cx="8352000" cy="79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/>
              <a:t>Mijn partner opent met 1</a:t>
            </a:r>
            <a:r>
              <a:rPr lang="nl-NL" sz="2400">
                <a:solidFill>
                  <a:srgbClr val="FF0000"/>
                </a:solidFill>
              </a:rPr>
              <a:t>♦</a:t>
            </a:r>
            <a:r>
              <a:rPr lang="nl-NL" sz="2400"/>
              <a:t>. Wat biedt u met deze hand?</a:t>
            </a:r>
            <a:endParaRPr lang="nl-NL" sz="2400" dirty="0"/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E93CC8C3-A58E-41B2-A09F-5D9FA5FB016A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363E73BA-0115-474D-8B09-0910459AB9C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0FB05868-EB5B-1E68-FB1D-EF6A5C37766F}"/>
              </a:ext>
            </a:extLst>
          </p:cNvPr>
          <p:cNvSpPr txBox="1"/>
          <p:nvPr/>
        </p:nvSpPr>
        <p:spPr>
          <a:xfrm>
            <a:off x="3076193" y="3227523"/>
            <a:ext cx="5671807" cy="193899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Met 8 punten mag ik niet op 2 niveau bieden. En met een 4-kaart hoog bied ik ook geen 1SA, wanneer ik die 4-kaart hoog kan bieden. Daarom bied ik dus 1♠. Sla ik de ♠ over, dan ontken ik een 4-kaart ♠.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98E29FB0-1402-ACF8-1370-5076249161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9323785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A1064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764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nl-NL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A9632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</a:t>
            </a:r>
            <a:r>
              <a:rPr lang="nl-NL" sz="2400" dirty="0">
                <a:solidFill>
                  <a:schemeClr val="bg1"/>
                </a:solidFill>
              </a:rPr>
              <a:t>♠</a:t>
            </a:r>
            <a:r>
              <a:rPr lang="nl-NL" sz="2400" dirty="0"/>
              <a:t>. Met deze hand bied ik?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18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8B21F456-AF54-4CDC-8DCB-900B7AC4E68D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594429E7-FCD6-42D7-B832-A2DB1EF2FC2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F1E4605C-879B-185B-63CD-55B49D2B06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4194167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337D776D-5F5B-016D-0ECE-956FABD382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0761795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V876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HV7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D159B8F2-7B97-75B5-8888-4E4F6B6A267D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3♠</a:t>
            </a:r>
          </a:p>
        </p:txBody>
      </p:sp>
      <p:sp>
        <p:nvSpPr>
          <p:cNvPr id="5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0BE0384C-2582-E5FF-6B0B-6EBBF5C597F9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2♠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94EEA7E6-2D72-AE91-1345-373AFBC44B7D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</p:spTree>
  </p:cSld>
  <p:clrMapOvr>
    <a:masterClrMapping/>
  </p:clrMapOvr>
  <p:transition advClick="0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18</a:t>
            </a:r>
          </a:p>
        </p:txBody>
      </p:sp>
      <p:sp>
        <p:nvSpPr>
          <p:cNvPr id="19" name="Rond diagonale hoek rechthoek 18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/>
              <a:t>Mijn partner opent met 1</a:t>
            </a:r>
            <a:r>
              <a:rPr lang="nl-NL" sz="2400">
                <a:solidFill>
                  <a:schemeClr val="bg1"/>
                </a:solidFill>
              </a:rPr>
              <a:t>♠</a:t>
            </a:r>
            <a:r>
              <a:rPr lang="nl-NL" sz="2400"/>
              <a:t>. Met deze hand bied ik?</a:t>
            </a:r>
            <a:endParaRPr lang="nl-NL" sz="2400" dirty="0"/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616E090E-042A-44B3-9447-A3898F6999E2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38BA186D-CB1E-445B-B592-CD0491A146D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1F511508-2B35-9179-7486-AF79FE6D8DD5}"/>
              </a:ext>
            </a:extLst>
          </p:cNvPr>
          <p:cNvSpPr txBox="1"/>
          <p:nvPr/>
        </p:nvSpPr>
        <p:spPr>
          <a:xfrm>
            <a:off x="3076193" y="3227523"/>
            <a:ext cx="5671807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Heb precies 10 punten, maar weer die verschrikkelijke 3433 verdeling. Ik heb geen enkele introef waarde. Daarom trek ik er 1 puntje van af en bied 2♠.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17A8B1DB-6C48-8D5C-766A-FE7DBDB0E5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8693347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V876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HV7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/>
              <a:t>. Ik bied met deze hand?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19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465851B9-59FD-43FE-A893-1F499E56ABA8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89EF0731-9D49-45AC-8EDB-54C8E25AC88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E13F7AD0-40AC-3DD9-6E19-5254D85552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7489236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</a:t>
                      </a:r>
                      <a:r>
                        <a:rPr lang="nl-NL" sz="2400" dirty="0">
                          <a:solidFill>
                            <a:srgbClr val="C00000"/>
                          </a:solidFill>
                        </a:rPr>
                        <a:t>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778FFB21-8FE6-3F9D-2661-FAE03265A4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9035205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A764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B875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B108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8BCF8E0F-0037-50BA-E7BE-B84A703A1669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BDC56581-E849-10F0-B036-E60F9E6732D7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1SA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1CDA7F38-D85E-8A31-3CE2-2B6E23A94231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1♠</a:t>
            </a:r>
          </a:p>
        </p:txBody>
      </p:sp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95736" y="1465495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4" name="Rond diagonale hoek rechthoek 13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Rond diagonale hoek rechthoek 1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latin typeface="Calibri" panose="020F0502020204030204" pitchFamily="34" charset="0"/>
                <a:cs typeface="Calibri" panose="020F0502020204030204" pitchFamily="34" charset="0"/>
              </a:rPr>
              <a:t>Mijn partner opent met 1</a:t>
            </a:r>
            <a:r>
              <a:rPr lang="nl-NL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♥</a:t>
            </a:r>
            <a:r>
              <a:rPr lang="nl-NL" sz="2400" dirty="0">
                <a:latin typeface="Calibri" panose="020F0502020204030204" pitchFamily="34" charset="0"/>
                <a:cs typeface="Calibri" panose="020F0502020204030204" pitchFamily="34" charset="0"/>
              </a:rPr>
              <a:t>. Ik bied?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1B539C85-681B-409F-BE8C-538A7C07BCF0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0B1202D6-1AEE-4CD1-B439-28C1B20ECD0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200AE2CD-1456-36CB-672F-5AC5365F8063}"/>
              </a:ext>
            </a:extLst>
          </p:cNvPr>
          <p:cNvSpPr txBox="1"/>
          <p:nvPr/>
        </p:nvSpPr>
        <p:spPr>
          <a:xfrm>
            <a:off x="3076193" y="3227523"/>
            <a:ext cx="5671807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is een 5-kaart met minimaal 12 punten.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Ik moet mijn partner wel vertellen dat wij een </a:t>
            </a:r>
            <a:r>
              <a:rPr lang="nl-NL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fit hebben.</a:t>
            </a:r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9467CA7B-F768-DDED-144D-D6BA2E1E46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6590851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HB76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VB4</a:t>
                      </a:r>
                      <a:endParaRPr lang="nl-NL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84</a:t>
                      </a:r>
                      <a:endParaRPr lang="nl-NL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A952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19</a:t>
            </a:r>
          </a:p>
        </p:txBody>
      </p:sp>
      <p:sp>
        <p:nvSpPr>
          <p:cNvPr id="17" name="Rond diagonale hoek rechthoek 16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/>
              <a:t>Mijn partner opent met 1</a:t>
            </a:r>
            <a:r>
              <a:rPr lang="nl-NL" sz="2400">
                <a:solidFill>
                  <a:srgbClr val="FF0000"/>
                </a:solidFill>
              </a:rPr>
              <a:t>♦</a:t>
            </a:r>
            <a:r>
              <a:rPr lang="nl-NL" sz="2400"/>
              <a:t>. Ik bied met deze hand?</a:t>
            </a:r>
            <a:endParaRPr lang="nl-NL" sz="2400" dirty="0"/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6DAA32C7-37A8-4B59-96A6-EE6F612E6F1E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6DD64CEB-890A-45AB-A3A2-EFC684A78C2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21A7C1E1-AB63-BC37-61C7-B5732EAB59F8}"/>
              </a:ext>
            </a:extLst>
          </p:cNvPr>
          <p:cNvSpPr txBox="1"/>
          <p:nvPr/>
        </p:nvSpPr>
        <p:spPr>
          <a:xfrm>
            <a:off x="3076193" y="3227523"/>
            <a:ext cx="5671807" cy="8309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Van twee 4-kaarten altijd de laagste.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Ik bied 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7C82CA85-8F96-8A6B-F8D1-E8CE057B56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561879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A764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B875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B108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</a:t>
            </a:r>
            <a:r>
              <a:rPr lang="nl-NL" sz="2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♣</a:t>
            </a:r>
            <a:r>
              <a:rPr lang="nl-NL" sz="2400" dirty="0"/>
              <a:t>. U biedt met deze hand?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20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B35110D5-630A-4F14-9151-2AFD5BE57FCD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AEEEE9B2-AEA7-4778-AB68-8211C049EE8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90749DA8-65E4-A59E-42DD-E6AEA4D2A1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0007744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8C914365-B3C3-CDE3-8A65-1BCB602213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0682589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VB1062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H9842</a:t>
                      </a:r>
                      <a:endParaRPr lang="nl-NL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F65D2B62-F6CD-A8BD-430A-77094CFBE160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1♠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0DFD4205-3605-A28A-F418-A1A0FB1A2E62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2AFD74B0-3FF3-9270-476C-76CEE79CA69F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2♠</a:t>
            </a:r>
          </a:p>
        </p:txBody>
      </p:sp>
    </p:spTree>
  </p:cSld>
  <p:clrMapOvr>
    <a:masterClrMapping/>
  </p:clrMapOvr>
  <p:transition advClick="0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20</a:t>
            </a:r>
          </a:p>
        </p:txBody>
      </p:sp>
      <p:sp>
        <p:nvSpPr>
          <p:cNvPr id="21" name="Rond diagonale hoek rechthoek 20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/>
              <a:t>Mijn partner opent met 1</a:t>
            </a:r>
            <a:r>
              <a:rPr lang="nl-NL" sz="2400">
                <a:solidFill>
                  <a:schemeClr val="bg1">
                    <a:lumMod val="95000"/>
                    <a:lumOff val="5000"/>
                  </a:schemeClr>
                </a:solidFill>
              </a:rPr>
              <a:t>♣</a:t>
            </a:r>
            <a:r>
              <a:rPr lang="nl-NL" sz="2400"/>
              <a:t>. U biedt met deze hand?</a:t>
            </a:r>
            <a:endParaRPr lang="nl-NL" sz="2400" dirty="0"/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22CADD49-D671-416C-9622-EBC31FE84F20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2231FBE8-0A9F-4802-B26F-FFCEAE4451C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1B527912-C844-8BE5-B14F-7EF585E2CF26}"/>
              </a:ext>
            </a:extLst>
          </p:cNvPr>
          <p:cNvSpPr txBox="1"/>
          <p:nvPr/>
        </p:nvSpPr>
        <p:spPr>
          <a:xfrm>
            <a:off x="3076193" y="3227523"/>
            <a:ext cx="5671807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Ook hier hebben wij afspraken over.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Met twee 5-kaarten altijd eerst de hoogste.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Maar niet met een sprong. 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Ik heb maar 6 punten.  </a:t>
            </a:r>
          </a:p>
        </p:txBody>
      </p:sp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0BE692F1-464F-57A2-FFB4-BF5C6B5455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5341693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VB1062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H9842</a:t>
                      </a:r>
                      <a:endParaRPr lang="nl-NL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464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</a:t>
            </a:r>
            <a:r>
              <a:rPr lang="nl-NL" sz="2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♠</a:t>
            </a:r>
            <a:r>
              <a:rPr lang="nl-NL" sz="2400" dirty="0"/>
              <a:t>. Wat gaat u bieden?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21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7" name="Afbeelding 16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45DFE9AB-9BBC-48CC-BC25-442F279B51D2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B8E1CB44-791D-49BA-9DAE-FB71264B323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D766D640-B17D-5B28-6164-91F50AC556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6042729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117F03FF-C2A0-7939-A9BB-9FE7B1793C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1354833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AH9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A10762</a:t>
                      </a:r>
                      <a:endParaRPr lang="nl-NL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10865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1F807B3F-CA15-2BE3-713D-D599F162B9F9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FB6CD921-39EB-60EF-A2C1-1D11C8C8BA14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1SA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DA8B44DE-2CFD-BE1F-AFDC-E40B15459395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2♣</a:t>
            </a:r>
          </a:p>
        </p:txBody>
      </p:sp>
    </p:spTree>
  </p:cSld>
  <p:clrMapOvr>
    <a:masterClrMapping/>
  </p:clrMapOvr>
  <p:transition advClick="0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21</a:t>
            </a:r>
          </a:p>
        </p:txBody>
      </p:sp>
      <p:sp>
        <p:nvSpPr>
          <p:cNvPr id="18" name="Rond diagonale hoek rechthoek 17"/>
          <p:cNvSpPr/>
          <p:nvPr/>
        </p:nvSpPr>
        <p:spPr>
          <a:xfrm>
            <a:off x="396464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/>
              <a:t>Mijn partner opent met 1</a:t>
            </a:r>
            <a:r>
              <a:rPr lang="nl-NL" sz="2400">
                <a:solidFill>
                  <a:schemeClr val="bg1">
                    <a:lumMod val="95000"/>
                    <a:lumOff val="5000"/>
                  </a:schemeClr>
                </a:solidFill>
              </a:rPr>
              <a:t>♠</a:t>
            </a:r>
            <a:r>
              <a:rPr lang="nl-NL" sz="2400"/>
              <a:t>. Wat gaat u bieden?</a:t>
            </a:r>
            <a:endParaRPr lang="nl-NL" sz="2400" dirty="0"/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9" name="Tekstvak 18">
            <a:extLst>
              <a:ext uri="{FF2B5EF4-FFF2-40B4-BE49-F238E27FC236}">
                <a16:creationId xmlns:a16="http://schemas.microsoft.com/office/drawing/2014/main" id="{10785CD0-87CE-459D-914D-BC7B0FF895EE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207DC07A-1376-44EC-8E41-59C02E1968C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77A5FF37-1A25-8F62-33F4-573A4F2E609A}"/>
              </a:ext>
            </a:extLst>
          </p:cNvPr>
          <p:cNvSpPr txBox="1"/>
          <p:nvPr/>
        </p:nvSpPr>
        <p:spPr>
          <a:xfrm>
            <a:off x="3076193" y="3227523"/>
            <a:ext cx="5671807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Met een 5- en een 4-kaart, bied ik altijd als eerste de 5-kaart. Ik heb 11 punten en mag dus op 2 niveau bieden.</a:t>
            </a:r>
          </a:p>
        </p:txBody>
      </p:sp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943DE787-4C79-1BBC-FDDC-11AA8CB4CD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8234340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AH9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A10762</a:t>
                      </a:r>
                      <a:endParaRPr lang="nl-NL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10865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</a:t>
            </a:r>
            <a:r>
              <a:rPr lang="nl-NL" sz="2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♣</a:t>
            </a:r>
            <a:r>
              <a:rPr lang="nl-NL" sz="2400" dirty="0"/>
              <a:t>. Ik bied?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22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7" name="Afbeelding 16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8920EA92-4D06-47DB-BFE5-DB41A418C016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00FC7BD8-A445-41BB-B34A-3BAC7E3ABEB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7D3C598E-6CB9-D15E-43AD-5E80EFC803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7380202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4785009F-8252-8F35-BC5C-CCB57F2DC0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4265048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HB108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972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0A3583F1-8A5F-9919-C3CC-0318244C2361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27F1D07D-1021-C0F0-AC5A-9847ECD54231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1SA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48C490EB-7F17-12CE-8736-A89C719A47D0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2♣</a:t>
            </a:r>
          </a:p>
        </p:txBody>
      </p:sp>
    </p:spTree>
  </p:cSld>
  <p:clrMapOvr>
    <a:masterClrMapping/>
  </p:clrMapOvr>
  <p:transition advClick="0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/>
              <a:t>Mijn partner opent met 1</a:t>
            </a:r>
            <a:r>
              <a:rPr lang="nl-NL" sz="2400">
                <a:solidFill>
                  <a:schemeClr val="bg1">
                    <a:lumMod val="95000"/>
                    <a:lumOff val="5000"/>
                  </a:schemeClr>
                </a:solidFill>
              </a:rPr>
              <a:t>♣</a:t>
            </a:r>
            <a:r>
              <a:rPr lang="nl-NL" sz="2400"/>
              <a:t>. Ik bied?</a:t>
            </a:r>
            <a:endParaRPr lang="nl-NL" sz="2400" dirty="0"/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22</a:t>
            </a:r>
          </a:p>
        </p:txBody>
      </p:sp>
      <p:pic>
        <p:nvPicPr>
          <p:cNvPr id="16" name="Afbeelding 15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244FBE17-E5D8-4A57-94D4-6C7CA7B1CE23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9EECA34B-BA75-4ECD-A40D-868C401F54E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A9FCC2DF-FCEA-CC1D-B906-8C22D11A004F}"/>
              </a:ext>
            </a:extLst>
          </p:cNvPr>
          <p:cNvSpPr txBox="1"/>
          <p:nvPr/>
        </p:nvSpPr>
        <p:spPr>
          <a:xfrm>
            <a:off x="3076193" y="3227523"/>
            <a:ext cx="5671807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Eigenlijk zijn dit makkelijkste handen om te bieden. Maar één biedbare kleur. En die bied ik altijd op het laagst mogelijke niveau.</a:t>
            </a:r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36A84896-BA5F-D1AB-E570-04B7648AF1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9467051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HB108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972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. U biedt?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23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7845A662-8280-4CE3-9CF5-B862B54B24CD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DA90E19E-20DC-43DB-A8A3-1ADF6DC2A30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05AE29A3-B2A7-F632-1500-1CE27C94C1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8861866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n-lt"/>
                          <a:cs typeface="Arial" panose="020B0604020202020204" pitchFamily="34" charset="0"/>
                        </a:rPr>
                        <a:t>1</a:t>
                      </a:r>
                      <a:r>
                        <a:rPr lang="nl-NL" sz="2400" dirty="0">
                          <a:solidFill>
                            <a:srgbClr val="C00000"/>
                          </a:solidFill>
                          <a:latin typeface="+mn-lt"/>
                          <a:cs typeface="Arial" panose="020B0604020202020204" pitchFamily="34" charset="0"/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n-lt"/>
                          <a:cs typeface="Arial" panose="020B0604020202020204" pitchFamily="34" charset="0"/>
                        </a:rPr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n-lt"/>
                          <a:cs typeface="Arial" panose="020B0604020202020204" pitchFamily="34" charset="0"/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6A8FD2CA-53F4-49E7-68AE-DDE8578DEE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481226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  <a:cs typeface="Arial" panose="020B0604020202020204" pitchFamily="34" charset="0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HV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  <a:cs typeface="Arial" panose="020B0604020202020204" pitchFamily="34" charset="0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852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  <a:cs typeface="Arial" panose="020B0604020202020204" pitchFamily="34" charset="0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AV975</a:t>
                      </a:r>
                      <a:endParaRPr lang="nl-NL" sz="24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  <a:cs typeface="Arial" panose="020B0604020202020204" pitchFamily="34" charset="0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H75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CBBD671A-1194-40ED-71EF-A07037991326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EDA0BA7A-DB9D-D0FB-BAAB-E5F9ECC9D21D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6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A6259ABE-7FFA-FA5D-7C07-8C5E8C67F3CF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4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</p:spTree>
  </p:cSld>
  <p:clrMapOvr>
    <a:masterClrMapping/>
  </p:clrMapOvr>
  <p:transition advClick="0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23</a:t>
            </a:r>
          </a:p>
        </p:txBody>
      </p:sp>
      <p:sp>
        <p:nvSpPr>
          <p:cNvPr id="17" name="Rond diagonale hoek rechthoek 16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/>
              <a:t>Mijn partner opent met 1</a:t>
            </a:r>
            <a:r>
              <a:rPr lang="nl-NL" sz="2400">
                <a:solidFill>
                  <a:srgbClr val="FF0000"/>
                </a:solidFill>
              </a:rPr>
              <a:t>♥</a:t>
            </a:r>
            <a:r>
              <a:rPr lang="nl-NL" sz="2400"/>
              <a:t>. U biedt?</a:t>
            </a:r>
            <a:endParaRPr lang="nl-NL" sz="2400" dirty="0"/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F1B3FFF5-DF74-422C-A918-2B11A3CF83EA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4B7BDEF4-9F61-4E9B-896A-3E7AB5204FA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7B1729E3-EF83-548A-001F-101D1CC12608}"/>
              </a:ext>
            </a:extLst>
          </p:cNvPr>
          <p:cNvSpPr txBox="1"/>
          <p:nvPr/>
        </p:nvSpPr>
        <p:spPr>
          <a:xfrm>
            <a:off x="3076193" y="3227523"/>
            <a:ext cx="5671807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Ik heb 14 punten. Samen met mijn partner hebben wij minimaal 26 punten. 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Voldoende voor de manche.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Ik bied STOP: 4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.</a:t>
            </a:r>
          </a:p>
        </p:txBody>
      </p:sp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38A9477D-2D4C-AA18-0CDD-0DAF917E04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2443119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  <a:cs typeface="Arial" panose="020B0604020202020204" pitchFamily="34" charset="0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HV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  <a:cs typeface="Arial" panose="020B0604020202020204" pitchFamily="34" charset="0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852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  <a:cs typeface="Arial" panose="020B0604020202020204" pitchFamily="34" charset="0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AV975</a:t>
                      </a:r>
                      <a:endParaRPr lang="nl-NL" sz="24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  <a:cs typeface="Arial" panose="020B0604020202020204" pitchFamily="34" charset="0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H75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. Wat biedt u met deze hand?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24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A8E7A24C-DC1B-46B7-ADCD-DFE068365CF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6B8A072A-75D1-4C4B-A769-14E1AA6003A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DCA22DED-70E2-4C95-B76F-A9C90CA39E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9092062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</a:t>
                      </a:r>
                      <a:r>
                        <a:rPr lang="nl-NL" sz="2400" dirty="0">
                          <a:solidFill>
                            <a:srgbClr val="C0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AFF4E8F3-F340-C105-5904-3DC1CC5087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8381630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AB1052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1043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H98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04EDF5D3-632C-C887-E620-6C4C6D34DD40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2</a:t>
            </a:r>
            <a:r>
              <a:rPr lang="nl-NL" sz="2400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♥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4C84D6C8-EB41-4701-B59E-210122CAAB57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1♠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5A009092-A15E-A92D-81C1-C59631E20D9B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3</a:t>
            </a:r>
            <a:r>
              <a:rPr lang="nl-NL" sz="2400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♥</a:t>
            </a:r>
          </a:p>
        </p:txBody>
      </p:sp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latin typeface="Calibri" panose="020F0502020204030204" pitchFamily="34" charset="0"/>
                <a:cs typeface="Calibri" panose="020F0502020204030204" pitchFamily="34" charset="0"/>
              </a:rPr>
              <a:t>Mijn partner opent met 1</a:t>
            </a:r>
            <a:r>
              <a:rPr lang="nl-NL" sz="2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♣</a:t>
            </a:r>
            <a:r>
              <a:rPr lang="nl-NL" sz="2400" dirty="0">
                <a:latin typeface="Calibri" panose="020F0502020204030204" pitchFamily="34" charset="0"/>
                <a:cs typeface="Calibri" panose="020F0502020204030204" pitchFamily="34" charset="0"/>
              </a:rPr>
              <a:t>. U biedt?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BFDC6211-E226-4060-A5C7-C4091F9A3832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5E2E9CFA-D91B-4579-A154-CB4DD848331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AC274E60-4A84-4BF3-2BA9-8B6EAF1CB7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6938171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01CC37E2-4F8D-2989-3CBD-FFC6010E74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4872861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A10875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A32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108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3A8C1E2E-584C-A6D5-80FA-C6F931B32582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1♠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AB94ACC5-6E49-C71D-E4B1-D19C14AFB083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3♣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0D9410A8-025E-F870-933B-CC679E26506B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2SA</a:t>
            </a:r>
          </a:p>
        </p:txBody>
      </p:sp>
    </p:spTree>
  </p:cSld>
  <p:clrMapOvr>
    <a:masterClrMapping/>
  </p:clrMapOvr>
  <p:transition advClick="0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24</a:t>
            </a:r>
          </a:p>
        </p:txBody>
      </p:sp>
      <p:sp>
        <p:nvSpPr>
          <p:cNvPr id="21" name="Rond diagonale hoek rechthoek 20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/>
              <a:t>Mijn partner opent met 1</a:t>
            </a:r>
            <a:r>
              <a:rPr lang="nl-NL" sz="2400">
                <a:solidFill>
                  <a:srgbClr val="FF0000"/>
                </a:solidFill>
              </a:rPr>
              <a:t>♥</a:t>
            </a:r>
            <a:r>
              <a:rPr lang="nl-NL" sz="2400"/>
              <a:t>. Wat biedt u met deze hand?</a:t>
            </a:r>
            <a:endParaRPr lang="nl-NL" sz="2400" dirty="0"/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571BF70A-5FC6-459A-9079-284611A47AA2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37541121-A48B-4C62-9D88-F78F66546FEE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840B4421-8562-22DE-1E3D-7E792A810E13}"/>
              </a:ext>
            </a:extLst>
          </p:cNvPr>
          <p:cNvSpPr txBox="1"/>
          <p:nvPr/>
        </p:nvSpPr>
        <p:spPr>
          <a:xfrm>
            <a:off x="3076193" y="3227523"/>
            <a:ext cx="5671807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Ik ga niet op zoek naar een ♠ fit. 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Waarom zou ik?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Wij hebben al minimaal 8 troeven samen.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En met 8 punten bied ik 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.</a:t>
            </a:r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83B242FE-B581-2611-6286-1972E4DEC8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6768190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AB1052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1043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H98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</a:t>
            </a:r>
            <a:r>
              <a:rPr lang="nl-NL" sz="2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♠</a:t>
            </a:r>
            <a:r>
              <a:rPr lang="nl-NL" sz="2400" dirty="0"/>
              <a:t>. Met deze hand bied ik?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25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Einde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44E55A23-5242-46CA-A092-4EF444A713EA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B19AED11-FF45-42A1-8A92-FC6367AB036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54F64021-35F5-0567-3887-138596889B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3816198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1E74B104-D726-E285-CC2A-DABC4432A4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9750825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b="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b="0" dirty="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VB976</a:t>
                      </a:r>
                      <a:endParaRPr lang="nl-NL" sz="2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b="0" dirty="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nl-NL" sz="2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b="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HB103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D33A25ED-80BB-A534-682C-F667EA3CFAC0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12CA1670-6A30-C103-4BAA-97535E7A26CA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2♣</a:t>
            </a:r>
          </a:p>
        </p:txBody>
      </p:sp>
      <p:sp>
        <p:nvSpPr>
          <p:cNvPr id="6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F359CB27-A5A2-AC45-96A3-8A60CC4D9457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2♠</a:t>
            </a:r>
          </a:p>
        </p:txBody>
      </p:sp>
    </p:spTree>
  </p:cSld>
  <p:clrMapOvr>
    <a:masterClrMapping/>
  </p:clrMapOvr>
  <p:transition advClick="0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/>
              <a:t>Mijn partner opent met 1</a:t>
            </a:r>
            <a:r>
              <a:rPr lang="nl-NL" sz="2400">
                <a:solidFill>
                  <a:schemeClr val="bg1">
                    <a:lumMod val="95000"/>
                    <a:lumOff val="5000"/>
                  </a:schemeClr>
                </a:solidFill>
              </a:rPr>
              <a:t>♠</a:t>
            </a:r>
            <a:r>
              <a:rPr lang="nl-NL" sz="2400"/>
              <a:t>. Met deze hand bied ik?</a:t>
            </a:r>
            <a:endParaRPr lang="nl-NL" sz="2400" dirty="0"/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25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41EE9949-13BA-4B08-8EAF-B7FD0C0BE3A3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0E358410-CEF4-4025-B759-8E06CB75357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2A90D82C-D9BE-B522-6744-C4E5788041F2}"/>
              </a:ext>
            </a:extLst>
          </p:cNvPr>
          <p:cNvSpPr txBox="1"/>
          <p:nvPr/>
        </p:nvSpPr>
        <p:spPr>
          <a:xfrm>
            <a:off x="3076193" y="3227523"/>
            <a:ext cx="5671807" cy="23083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Wanneer ik 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zou bieden, dan zou ik dat nog enigszins begrijpen. Het is immers een 5-kaart. Maar ik mag geen nieuwe kleur bieden op 2 niveau. Want ik heb maar 7 punten. Ik mag wel mijn partner steunen op 2 niveau. Daarom bied ik 2♠. </a:t>
            </a:r>
          </a:p>
        </p:txBody>
      </p:sp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14A9AB70-14A2-8481-31E8-E8177F9938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3875795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b="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b="0" dirty="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VB976</a:t>
                      </a:r>
                      <a:endParaRPr lang="nl-NL" sz="2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b="0" dirty="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nl-NL" sz="2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b="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HB103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nd diagonale hoek rechthoek 2">
            <a:hlinkClick r:id="rId2" action="ppaction://hlinksldjump"/>
          </p:cNvPr>
          <p:cNvSpPr/>
          <p:nvPr/>
        </p:nvSpPr>
        <p:spPr>
          <a:xfrm>
            <a:off x="396000" y="5949280"/>
            <a:ext cx="1727728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5" name="Rond diagonale hoek rechthoek 4">
            <a:hlinkClick r:id="rId3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6" name="Rond diagonale hoek rechthoek 5"/>
          <p:cNvSpPr/>
          <p:nvPr/>
        </p:nvSpPr>
        <p:spPr>
          <a:xfrm>
            <a:off x="1115616" y="2420888"/>
            <a:ext cx="6912768" cy="23042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Wanneer u geen rode vraagnummers heeft gehad,</a:t>
            </a:r>
            <a:br>
              <a:rPr lang="nl-NL" dirty="0"/>
            </a:br>
            <a:r>
              <a:rPr lang="nl-NL" dirty="0"/>
              <a:t>PROFICIAT!</a:t>
            </a:r>
            <a:br>
              <a:rPr lang="nl-NL" dirty="0"/>
            </a:br>
            <a:r>
              <a:rPr lang="nl-NL" dirty="0"/>
              <a:t>U heeft dan alle 25 vragen goed beantwoord.</a:t>
            </a:r>
          </a:p>
        </p:txBody>
      </p:sp>
      <p:sp>
        <p:nvSpPr>
          <p:cNvPr id="9" name="Rond diagonale hoek rechthoek 8"/>
          <p:cNvSpPr/>
          <p:nvPr/>
        </p:nvSpPr>
        <p:spPr>
          <a:xfrm>
            <a:off x="1115616" y="5114652"/>
            <a:ext cx="691276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Druk op ESC om de deze test af te sluiten.</a:t>
            </a:r>
          </a:p>
        </p:txBody>
      </p:sp>
      <p:pic>
        <p:nvPicPr>
          <p:cNvPr id="13" name="Afbeelding 12" descr="mainheader.jpg">
            <a:hlinkClick r:id="rId4" tooltip="Klik hier om de website van Bridge Office te bezoeken!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4DB51A72-9430-43BC-A94B-66A172431F58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AF73579F-5751-493E-B10F-E5587C170F8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8AAEB303-B318-4DED-B80B-74CBEB9A72AD}"/>
              </a:ext>
            </a:extLst>
          </p:cNvPr>
          <p:cNvSpPr txBox="1"/>
          <p:nvPr/>
        </p:nvSpPr>
        <p:spPr>
          <a:xfrm>
            <a:off x="396000" y="1120089"/>
            <a:ext cx="85642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pperplate Gothic Bold" panose="020E0705020206020404" pitchFamily="34" charset="0"/>
              </a:rPr>
              <a:t>Serie 4 - Les 6</a:t>
            </a:r>
            <a:endParaRPr lang="nl-NL" sz="60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613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latin typeface="Calibri" panose="020F0502020204030204" pitchFamily="34" charset="0"/>
                <a:cs typeface="Calibri" panose="020F0502020204030204" pitchFamily="34" charset="0"/>
              </a:rPr>
              <a:t>Mijn partner opent met 1</a:t>
            </a:r>
            <a:r>
              <a:rPr lang="nl-NL" sz="2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♣</a:t>
            </a:r>
            <a:r>
              <a:rPr lang="nl-NL" sz="2400" dirty="0">
                <a:latin typeface="Calibri" panose="020F0502020204030204" pitchFamily="34" charset="0"/>
                <a:cs typeface="Calibri" panose="020F0502020204030204" pitchFamily="34" charset="0"/>
              </a:rPr>
              <a:t>. U biedt?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0D314902-B790-44DB-AADE-6BD794A01BD5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F914BCEB-0A63-40CF-AE79-B28438F5C09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43A1532B-0690-7C9D-00E4-D3E13E1204C1}"/>
              </a:ext>
            </a:extLst>
          </p:cNvPr>
          <p:cNvSpPr txBox="1"/>
          <p:nvPr/>
        </p:nvSpPr>
        <p:spPr>
          <a:xfrm>
            <a:off x="3076193" y="3227523"/>
            <a:ext cx="5671807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De opening van 1</a:t>
            </a:r>
            <a:r>
              <a:rPr lang="nl-NL" sz="2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♣</a:t>
            </a:r>
            <a:r>
              <a:rPr lang="nl-NL" sz="2400" dirty="0">
                <a:solidFill>
                  <a:srgbClr val="244D10"/>
                </a:solidFill>
              </a:rPr>
              <a:t> wil zeggen, dat mijn partner minimaal een 2-kaart </a:t>
            </a:r>
            <a:r>
              <a:rPr lang="nl-NL" sz="2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♣ </a:t>
            </a:r>
            <a:r>
              <a:rPr lang="nl-NL" sz="2400" dirty="0">
                <a:solidFill>
                  <a:srgbClr val="244D10"/>
                </a:solidFill>
              </a:rPr>
              <a:t>heeft en minimaal 12 punten. Ik heb met deze hand maar één biedbare kleur.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E8178EC8-1193-39FE-119A-61419D0C61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1773017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A10875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A32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108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/>
              <a:t>. Wat biedt u met deze hand?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3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BF4A1695-044C-4EC6-96BE-8F364EFC6DF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733306EE-138A-4434-ABA5-DD43C2162B8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760C1F71-A4B0-38B4-FD70-645F40CEA2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5600553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</a:t>
                      </a:r>
                      <a:r>
                        <a:rPr lang="nl-NL" sz="2400" dirty="0">
                          <a:solidFill>
                            <a:srgbClr val="C00000"/>
                          </a:solidFill>
                        </a:rPr>
                        <a:t>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951858E7-2507-9DE7-91A1-1FBA641F44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8635501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9762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B8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B62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4C622079-7AAA-3E3D-2654-546D2737A584}"/>
              </a:ext>
            </a:extLst>
          </p:cNvPr>
          <p:cNvSpPr/>
          <p:nvPr/>
        </p:nvSpPr>
        <p:spPr>
          <a:xfrm>
            <a:off x="67320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2♣</a:t>
            </a:r>
          </a:p>
        </p:txBody>
      </p:sp>
      <p:sp>
        <p:nvSpPr>
          <p:cNvPr id="5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40D738D0-457C-E9BB-27AB-65BC13814644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1♠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9FCF2293-7AAF-C140-4B2C-B5A193041FF2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 SA</a:t>
            </a:r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740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/>
              <a:t>. Wat biedt u met deze hand?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3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09E2193E-992A-42D3-9F07-06AAE849AA98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53EF1F22-6774-4734-BE33-5992A15D75B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F4451CAE-C0BE-1882-E7F6-71C535483EF6}"/>
              </a:ext>
            </a:extLst>
          </p:cNvPr>
          <p:cNvSpPr txBox="1"/>
          <p:nvPr/>
        </p:nvSpPr>
        <p:spPr>
          <a:xfrm>
            <a:off x="3076193" y="3227523"/>
            <a:ext cx="5671807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Om op 2 niveau te bieden, heb ik minimaal 10 punten nodig. Die heb ik niet. Ondanks dat de ♠ maar kleintjes zijn, is het toch een 4-kaart.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37D5B985-621B-D7A3-DA3A-08833CC2D0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2640198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9762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B8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B62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</a:t>
            </a:r>
            <a:r>
              <a:rPr lang="nl-NL" sz="2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♠</a:t>
            </a:r>
            <a:r>
              <a:rPr lang="nl-NL" sz="2400" dirty="0"/>
              <a:t>. Met deze hand bied ik?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4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8C0A76BD-55BF-4494-B825-95185213DDF1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6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2EB5C8E7-477D-4FBB-AB4C-7D401A1209A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6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8AA6534F-6093-2451-FEA5-7A0D90EE0F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8582825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F170FCC4-0C0A-886C-7E80-FB3FEF496D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1085213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A10976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V1072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029298BB-1156-BD6A-7213-A61000EF3169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C00000"/>
                </a:solidFill>
              </a:rPr>
              <a:t>♥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2007A74F-DE02-3BEF-22E4-63605576A312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BED64764-D687-2B73-C159-B7E6A01BD119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C00000"/>
                </a:solidFill>
              </a:rPr>
              <a:t>♦</a:t>
            </a:r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orsprong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C00000"/>
        </a:solidFill>
        <a:ln>
          <a:solidFill>
            <a:schemeClr val="tx1"/>
          </a:solidFill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286</TotalTime>
  <Words>3961</Words>
  <Application>Microsoft Office PowerPoint</Application>
  <PresentationFormat>Diavoorstelling (4:3)</PresentationFormat>
  <Paragraphs>1198</Paragraphs>
  <Slides>53</Slides>
  <Notes>52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53</vt:i4>
      </vt:variant>
    </vt:vector>
  </HeadingPairs>
  <TitlesOfParts>
    <vt:vector size="58" baseType="lpstr">
      <vt:lpstr>Arial</vt:lpstr>
      <vt:lpstr>Calibri</vt:lpstr>
      <vt:lpstr>Copperplate Gothic Bold</vt:lpstr>
      <vt:lpstr>Copperplate Gothic Light</vt:lpstr>
      <vt:lpstr>Office-thema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©Bridge Office</dc:title>
  <dc:creator>Thijs Op het Roodt</dc:creator>
  <cp:lastModifiedBy>Thijs Op het Roodt</cp:lastModifiedBy>
  <cp:revision>658</cp:revision>
  <dcterms:created xsi:type="dcterms:W3CDTF">2012-09-16T12:51:46Z</dcterms:created>
  <dcterms:modified xsi:type="dcterms:W3CDTF">2023-02-20T15:44:55Z</dcterms:modified>
</cp:coreProperties>
</file>